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xxxxxxx@xxxxxxxx.com" TargetMode="External"/><Relationship Id="rId4" Type="http://schemas.openxmlformats.org/officeDocument/2006/relationships/hyperlink" Target="https://www.linkedin.com/in/jerome-ga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09575" y="300050"/>
            <a:ext cx="6943500" cy="1647900"/>
          </a:xfrm>
          <a:prstGeom prst="plaque">
            <a:avLst>
              <a:gd fmla="val 10799" name="adj"/>
            </a:avLst>
          </a:prstGeom>
          <a:noFill/>
          <a:ln cap="flat" cmpd="sng" w="9525">
            <a:solidFill>
              <a:srgbClr val="C27B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231400" y="7383575"/>
            <a:ext cx="1852500" cy="280200"/>
          </a:xfrm>
          <a:prstGeom prst="plaque">
            <a:avLst>
              <a:gd fmla="val 20396" name="adj"/>
            </a:avLst>
          </a:prstGeom>
          <a:noFill/>
          <a:ln cap="flat" cmpd="sng" w="9525">
            <a:solidFill>
              <a:srgbClr val="A64D7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235800" y="3694775"/>
            <a:ext cx="1852500" cy="280200"/>
          </a:xfrm>
          <a:prstGeom prst="plaque">
            <a:avLst>
              <a:gd fmla="val 20396" name="adj"/>
            </a:avLst>
          </a:prstGeom>
          <a:noFill/>
          <a:ln cap="flat" cmpd="sng" w="9525">
            <a:solidFill>
              <a:srgbClr val="A64D7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231400" y="2138200"/>
            <a:ext cx="1852500" cy="280200"/>
          </a:xfrm>
          <a:prstGeom prst="plaque">
            <a:avLst>
              <a:gd fmla="val 20396" name="adj"/>
            </a:avLst>
          </a:prstGeom>
          <a:noFill/>
          <a:ln cap="flat" cmpd="sng" w="9525">
            <a:solidFill>
              <a:srgbClr val="A64D7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2790800" y="3694775"/>
            <a:ext cx="1852500" cy="280200"/>
          </a:xfrm>
          <a:prstGeom prst="plaque">
            <a:avLst>
              <a:gd fmla="val 20396" name="adj"/>
            </a:avLst>
          </a:prstGeom>
          <a:noFill/>
          <a:ln cap="flat" cmpd="sng" w="9525">
            <a:solidFill>
              <a:srgbClr val="A64D7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2790800" y="4004225"/>
            <a:ext cx="4533300" cy="33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Jul 2018 – Jul 2021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Diploma in Business Management</a:t>
            </a:r>
            <a:endParaRPr b="1"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ACME POLYTECHNIC OF SINGAPORE</a:t>
            </a:r>
            <a:endParaRPr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Notable achievements: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Chairperson of graduating committee, involved in planning &amp; guest invitations for event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Vice president of ACME POLY BUSINESS CLUB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Provided free tuition service to neighborhood children on my weekends at church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Actively involved in charitable food drives, serving the community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Set polytechnic’s record for most number of chicken nuggets consumed in a minute (23) 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Jan 2014 – Dec 2017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GCE ‘O’ Levels</a:t>
            </a:r>
            <a:endParaRPr b="1"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ACME SECONDARY SCHOOL</a:t>
            </a:r>
            <a:endParaRPr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Notable achievements</a:t>
            </a: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Distinctions in English, Mother tongue, Math &amp; Art (9 pts total)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Chairperson of school’s Computer Club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Participated in inter-school Debate competition, awarded 2nd place (Silver) 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Class monitor for 2 years running since secondary 2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Head prefect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790650" y="7383575"/>
            <a:ext cx="1852500" cy="280200"/>
          </a:xfrm>
          <a:prstGeom prst="plaque">
            <a:avLst>
              <a:gd fmla="val 20396" name="adj"/>
            </a:avLst>
          </a:prstGeom>
          <a:noFill/>
          <a:ln cap="flat" cmpd="sng" w="9525">
            <a:solidFill>
              <a:srgbClr val="A64D7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231400" y="235300"/>
            <a:ext cx="7092600" cy="1782300"/>
          </a:xfrm>
          <a:prstGeom prst="plaque">
            <a:avLst>
              <a:gd fmla="val 10799" name="adj"/>
            </a:avLst>
          </a:prstGeom>
          <a:noFill/>
          <a:ln cap="flat" cmpd="sng" w="9525">
            <a:solidFill>
              <a:srgbClr val="C27BA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3778000" y="803200"/>
            <a:ext cx="3546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ANDREA GOMEZ</a:t>
            </a:r>
            <a:endParaRPr b="1" sz="3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778000" y="570725"/>
            <a:ext cx="3546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For Your Consideration</a:t>
            </a:r>
            <a:endParaRPr b="1" sz="1000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35800" y="2103125"/>
            <a:ext cx="1852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PERSONAL DETAILS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35650" y="2441825"/>
            <a:ext cx="2338200" cy="12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Full Name:	ANDREA GOMEZ 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Date of Birth:	1 JANUARY 1998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Nationality:	SINGAPOREAN CITIZEN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NRIC No.:	S9888888Z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Education level:	Diploma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35500" y="3665525"/>
            <a:ext cx="1852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SKILLS &amp; SOFTWARE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35650" y="4004225"/>
            <a:ext cx="2338200" cy="31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SAP B1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HR MODULE</a:t>
            </a:r>
            <a:b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MICROSOFT OFFICE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MS WORD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MS POWERPOINT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MS EXCEL</a:t>
            </a:r>
            <a:b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BASIC HTML CODING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BASIC JAVASCRIPT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ADOBE PHOTOSHOP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&gt; FACEBOOK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ANALYTICS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BUSINESS MANAGER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CONTENT CREATION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FAQ SETUP &amp; CRM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AD BUDGETING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790900" y="3665525"/>
            <a:ext cx="1852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ACADEMIC ACHIEVEMENTS</a:t>
            </a:r>
            <a:endParaRPr b="1" sz="1000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3777750" y="10161275"/>
            <a:ext cx="3546300" cy="338700"/>
          </a:xfrm>
          <a:prstGeom prst="round2SameRect">
            <a:avLst>
              <a:gd fmla="val 0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Page 1 of 1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235650" y="7354325"/>
            <a:ext cx="1852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LANGUAGE PROFICIENCY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235650" y="7693025"/>
            <a:ext cx="23382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ENGLISH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Written, Spoken - </a:t>
            </a: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○"/>
            </a:pPr>
            <a:r>
              <a:t/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MANDARIN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Written, Spoken - </a:t>
            </a: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SPANISH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Written, Spoken - </a:t>
            </a: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JAPANESE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Spoken - </a:t>
            </a: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Fluent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000"/>
              <a:buFont typeface="Calibri"/>
              <a:buChar char="●"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Written - </a:t>
            </a: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Basic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790800" y="2456825"/>
            <a:ext cx="4533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 am looking forward to embark on a career which will allow me to grow my strengths in the area of business management. I am also looking for a dynamic organization that encourages critical thinking and an </a:t>
            </a:r>
            <a:r>
              <a:rPr lang="en" sz="1000">
                <a:solidFill>
                  <a:srgbClr val="4343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opportunity</a:t>
            </a:r>
            <a:r>
              <a:rPr lang="en" sz="1000">
                <a:solidFill>
                  <a:srgbClr val="4343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to be mentored by a senior staff. I am dedicated, focussed &amp; a task-oriented individual who brings passion with a strong desire to learn &amp; improve to the table. All I ask is for an opportunity to do so. </a:t>
            </a:r>
            <a:r>
              <a:rPr lang="en" sz="1000">
                <a:solidFill>
                  <a:srgbClr val="434343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(This is just a sample for your reference)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2790650" y="7354325"/>
            <a:ext cx="1852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WORK EXPERIENCE</a:t>
            </a:r>
            <a:endParaRPr b="1"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2790925" y="7693025"/>
            <a:ext cx="4533300" cy="23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Oct</a:t>
            </a: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 2019 – Nov 2019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INTERN, </a:t>
            </a: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ACME BUSINESS PTE LTD</a:t>
            </a:r>
            <a:endParaRPr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Responsibilities: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Assisted Sales Director in preparation of sales pitches via powerpoint presentations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Acquired basic knowledge of SAP B1 system while seconded to HR team for learning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Learnt business negotiation tactics while accompanying sales director to client meetings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Jan 2018 – May 2018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SALES ASSOCIATE, ACME RETAIL PTE LTD</a:t>
            </a:r>
            <a:endParaRPr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Responsibilities:</a:t>
            </a:r>
            <a:endParaRPr sz="10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Assist Store manager with managing day to day operations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Managed customer enquiries &amp; Feedback via FaceBook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⦁ Oversee stock inventory</a:t>
            </a:r>
            <a:endParaRPr sz="90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231400" y="803200"/>
            <a:ext cx="3435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●</a:t>
            </a:r>
            <a:r>
              <a:rPr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Email: </a:t>
            </a:r>
            <a:r>
              <a:rPr lang="en" sz="1000" u="sng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xxxxxxx@xxxxxxxx.com</a:t>
            </a:r>
            <a:r>
              <a:rPr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● Mobile: +65 888 8888 </a:t>
            </a:r>
            <a:endParaRPr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● LinkedIn: </a:t>
            </a:r>
            <a:r>
              <a:rPr lang="en" sz="1000" u="sng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https://www.linkedin.com/in/</a:t>
            </a:r>
            <a:r>
              <a:rPr lang="en" sz="1000">
                <a:solidFill>
                  <a:srgbClr val="A64D79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000">
              <a:solidFill>
                <a:srgbClr val="A64D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6" name="Google Shape;76;p13"/>
          <p:cNvCxnSpPr/>
          <p:nvPr/>
        </p:nvCxnSpPr>
        <p:spPr>
          <a:xfrm>
            <a:off x="2619375" y="2457450"/>
            <a:ext cx="0" cy="7658100"/>
          </a:xfrm>
          <a:prstGeom prst="straightConnector1">
            <a:avLst/>
          </a:prstGeom>
          <a:noFill/>
          <a:ln cap="flat" cmpd="sng" w="9525">
            <a:solidFill>
              <a:srgbClr val="C27BA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7" name="Google Shape;77;p13"/>
          <p:cNvCxnSpPr/>
          <p:nvPr/>
        </p:nvCxnSpPr>
        <p:spPr>
          <a:xfrm>
            <a:off x="3667125" y="388300"/>
            <a:ext cx="0" cy="1476300"/>
          </a:xfrm>
          <a:prstGeom prst="straightConnector1">
            <a:avLst/>
          </a:prstGeom>
          <a:noFill/>
          <a:ln cap="flat" cmpd="sng" w="9525">
            <a:solidFill>
              <a:srgbClr val="C27BA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8" name="Google Shape;78;p13"/>
          <p:cNvSpPr/>
          <p:nvPr/>
        </p:nvSpPr>
        <p:spPr>
          <a:xfrm>
            <a:off x="2686050" y="2138200"/>
            <a:ext cx="1957200" cy="280200"/>
          </a:xfrm>
          <a:prstGeom prst="plaque">
            <a:avLst>
              <a:gd fmla="val 20396" name="adj"/>
            </a:avLst>
          </a:prstGeom>
          <a:noFill/>
          <a:ln cap="flat" cmpd="sng" w="9525">
            <a:solidFill>
              <a:srgbClr val="A64D7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 txBox="1"/>
          <p:nvPr/>
        </p:nvSpPr>
        <p:spPr>
          <a:xfrm>
            <a:off x="2686400" y="2103125"/>
            <a:ext cx="1957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CAREER OBJECTIVES</a:t>
            </a:r>
            <a:endParaRPr b="1" sz="1000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