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10692000" cx="7560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368">
          <p15:clr>
            <a:srgbClr val="A4A3A4"/>
          </p15:clr>
        </p15:guide>
        <p15:guide id="2" pos="238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368" orient="horz"/>
        <p:guide pos="2381"/>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57712" y="1547778"/>
            <a:ext cx="7044600" cy="42669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57705" y="5891409"/>
            <a:ext cx="7044600" cy="1647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57705" y="2299346"/>
            <a:ext cx="7044600" cy="4081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57705" y="6552657"/>
            <a:ext cx="7044600" cy="27039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57705" y="4471058"/>
            <a:ext cx="7044600" cy="17499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57705" y="2395696"/>
            <a:ext cx="7044600" cy="71019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57705" y="2395696"/>
            <a:ext cx="3306900" cy="7101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3995291" y="2395696"/>
            <a:ext cx="3306900" cy="7101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57705" y="1154948"/>
            <a:ext cx="2321700" cy="15708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57705" y="2888617"/>
            <a:ext cx="2321700" cy="66090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05325" y="935745"/>
            <a:ext cx="5264700" cy="8503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780000" y="-260"/>
            <a:ext cx="3780000" cy="106920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19508" y="2563450"/>
            <a:ext cx="3344400" cy="3081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19508" y="5826865"/>
            <a:ext cx="3344400" cy="25674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083839" y="1505164"/>
            <a:ext cx="3172200" cy="76812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57705" y="8794266"/>
            <a:ext cx="4959600" cy="12579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57705" y="925091"/>
            <a:ext cx="7044600" cy="11904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57705" y="2395696"/>
            <a:ext cx="7044600" cy="71019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mailto:xxxxxxx@xxxxxxxx.com" TargetMode="External"/><Relationship Id="rId4" Type="http://schemas.openxmlformats.org/officeDocument/2006/relationships/hyperlink" Target="https://www.linkedin.com/in/jerome-gan/"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grpSp>
        <p:nvGrpSpPr>
          <p:cNvPr id="54" name="Google Shape;54;p13"/>
          <p:cNvGrpSpPr/>
          <p:nvPr/>
        </p:nvGrpSpPr>
        <p:grpSpPr>
          <a:xfrm>
            <a:off x="231700" y="235300"/>
            <a:ext cx="7092300" cy="1720800"/>
            <a:chOff x="231700" y="235300"/>
            <a:chExt cx="7092300" cy="1720800"/>
          </a:xfrm>
        </p:grpSpPr>
        <p:sp>
          <p:nvSpPr>
            <p:cNvPr id="55" name="Google Shape;55;p13"/>
            <p:cNvSpPr/>
            <p:nvPr/>
          </p:nvSpPr>
          <p:spPr>
            <a:xfrm>
              <a:off x="235300" y="235300"/>
              <a:ext cx="7088700" cy="1720800"/>
            </a:xfrm>
            <a:prstGeom prst="snip1Rect">
              <a:avLst>
                <a:gd fmla="val 16667" name="adj"/>
              </a:avLst>
            </a:prstGeom>
            <a:solidFill>
              <a:srgbClr val="3C78D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13"/>
            <p:cNvSpPr txBox="1"/>
            <p:nvPr/>
          </p:nvSpPr>
          <p:spPr>
            <a:xfrm>
              <a:off x="235300" y="757150"/>
              <a:ext cx="7088400" cy="677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3200">
                  <a:solidFill>
                    <a:srgbClr val="FFFFFF"/>
                  </a:solidFill>
                  <a:latin typeface="Calibri"/>
                  <a:ea typeface="Calibri"/>
                  <a:cs typeface="Calibri"/>
                  <a:sym typeface="Calibri"/>
                </a:rPr>
                <a:t>JANE LEE</a:t>
              </a:r>
              <a:endParaRPr sz="3200">
                <a:solidFill>
                  <a:srgbClr val="FFFFFF"/>
                </a:solidFill>
                <a:latin typeface="Calibri"/>
                <a:ea typeface="Calibri"/>
                <a:cs typeface="Calibri"/>
                <a:sym typeface="Calibri"/>
              </a:endParaRPr>
            </a:p>
          </p:txBody>
        </p:sp>
        <p:sp>
          <p:nvSpPr>
            <p:cNvPr id="57" name="Google Shape;57;p13"/>
            <p:cNvSpPr txBox="1"/>
            <p:nvPr/>
          </p:nvSpPr>
          <p:spPr>
            <a:xfrm>
              <a:off x="235150" y="1434238"/>
              <a:ext cx="7088700" cy="338700"/>
            </a:xfrm>
            <a:prstGeom prst="rect">
              <a:avLst/>
            </a:prstGeom>
            <a:solidFill>
              <a:srgbClr val="1155CC"/>
            </a:solid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FFFFFF"/>
                  </a:solidFill>
                  <a:latin typeface="Calibri"/>
                  <a:ea typeface="Calibri"/>
                  <a:cs typeface="Calibri"/>
                  <a:sym typeface="Calibri"/>
                </a:rPr>
                <a:t>Email: </a:t>
              </a:r>
              <a:r>
                <a:rPr lang="en" sz="1000" u="sng">
                  <a:solidFill>
                    <a:srgbClr val="FFFFFF"/>
                  </a:solidFill>
                  <a:latin typeface="Calibri"/>
                  <a:ea typeface="Calibri"/>
                  <a:cs typeface="Calibri"/>
                  <a:sym typeface="Calibri"/>
                  <a:hlinkClick r:id="rId3">
                    <a:extLst>
                      <a:ext uri="{A12FA001-AC4F-418D-AE19-62706E023703}">
                        <ahyp:hlinkClr val="tx"/>
                      </a:ext>
                    </a:extLst>
                  </a:hlinkClick>
                </a:rPr>
                <a:t>xxxxxxx@xxxxxxxx.com</a:t>
              </a:r>
              <a:r>
                <a:rPr lang="en" sz="1000">
                  <a:solidFill>
                    <a:srgbClr val="FFFFFF"/>
                  </a:solidFill>
                  <a:latin typeface="Calibri"/>
                  <a:ea typeface="Calibri"/>
                  <a:cs typeface="Calibri"/>
                  <a:sym typeface="Calibri"/>
                </a:rPr>
                <a:t> . Mobile: +65 888 8888 . LinkedIn: </a:t>
              </a:r>
              <a:r>
                <a:rPr lang="en" sz="1000" u="sng">
                  <a:solidFill>
                    <a:srgbClr val="FFFFFF"/>
                  </a:solidFill>
                  <a:latin typeface="Calibri"/>
                  <a:ea typeface="Calibri"/>
                  <a:cs typeface="Calibri"/>
                  <a:sym typeface="Calibri"/>
                  <a:hlinkClick r:id="rId4">
                    <a:extLst>
                      <a:ext uri="{A12FA001-AC4F-418D-AE19-62706E023703}">
                        <ahyp:hlinkClr val="tx"/>
                      </a:ext>
                    </a:extLst>
                  </a:hlinkClick>
                </a:rPr>
                <a:t>https://www.linkedin.com/in/</a:t>
              </a:r>
              <a:r>
                <a:rPr lang="en" sz="1000">
                  <a:solidFill>
                    <a:srgbClr val="FFFFFF"/>
                  </a:solidFill>
                  <a:latin typeface="Calibri"/>
                  <a:ea typeface="Calibri"/>
                  <a:cs typeface="Calibri"/>
                  <a:sym typeface="Calibri"/>
                </a:rPr>
                <a:t>  </a:t>
              </a:r>
              <a:endParaRPr sz="1000">
                <a:solidFill>
                  <a:srgbClr val="FFFFFF"/>
                </a:solidFill>
                <a:latin typeface="Calibri"/>
                <a:ea typeface="Calibri"/>
                <a:cs typeface="Calibri"/>
                <a:sym typeface="Calibri"/>
              </a:endParaRPr>
            </a:p>
          </p:txBody>
        </p:sp>
        <p:sp>
          <p:nvSpPr>
            <p:cNvPr id="58" name="Google Shape;58;p13"/>
            <p:cNvSpPr txBox="1"/>
            <p:nvPr/>
          </p:nvSpPr>
          <p:spPr>
            <a:xfrm>
              <a:off x="231700" y="235300"/>
              <a:ext cx="3544200" cy="338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000">
                  <a:solidFill>
                    <a:srgbClr val="FFFFFF"/>
                  </a:solidFill>
                  <a:latin typeface="Calibri"/>
                  <a:ea typeface="Calibri"/>
                  <a:cs typeface="Calibri"/>
                  <a:sym typeface="Calibri"/>
                </a:rPr>
                <a:t>For Your Consideration</a:t>
              </a:r>
              <a:endParaRPr sz="1000">
                <a:solidFill>
                  <a:srgbClr val="FFFFFF"/>
                </a:solidFill>
                <a:latin typeface="Calibri"/>
                <a:ea typeface="Calibri"/>
                <a:cs typeface="Calibri"/>
                <a:sym typeface="Calibri"/>
              </a:endParaRPr>
            </a:p>
          </p:txBody>
        </p:sp>
      </p:grpSp>
      <p:grpSp>
        <p:nvGrpSpPr>
          <p:cNvPr id="59" name="Google Shape;59;p13"/>
          <p:cNvGrpSpPr/>
          <p:nvPr/>
        </p:nvGrpSpPr>
        <p:grpSpPr>
          <a:xfrm>
            <a:off x="235650" y="2103125"/>
            <a:ext cx="2338200" cy="1385400"/>
            <a:chOff x="235650" y="2103125"/>
            <a:chExt cx="2338200" cy="1385400"/>
          </a:xfrm>
        </p:grpSpPr>
        <p:sp>
          <p:nvSpPr>
            <p:cNvPr id="60" name="Google Shape;60;p13"/>
            <p:cNvSpPr/>
            <p:nvPr/>
          </p:nvSpPr>
          <p:spPr>
            <a:xfrm>
              <a:off x="235650" y="2103125"/>
              <a:ext cx="2338200" cy="338700"/>
            </a:xfrm>
            <a:prstGeom prst="snip1Rect">
              <a:avLst>
                <a:gd fmla="val 50000" name="adj"/>
              </a:avLst>
            </a:prstGeom>
            <a:solidFill>
              <a:srgbClr val="1155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p13"/>
            <p:cNvSpPr txBox="1"/>
            <p:nvPr/>
          </p:nvSpPr>
          <p:spPr>
            <a:xfrm>
              <a:off x="235650" y="2103125"/>
              <a:ext cx="23382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FFFFFF"/>
                  </a:solidFill>
                  <a:latin typeface="Calibri"/>
                  <a:ea typeface="Calibri"/>
                  <a:cs typeface="Calibri"/>
                  <a:sym typeface="Calibri"/>
                </a:rPr>
                <a:t>PERSONAL DETAILS</a:t>
              </a:r>
              <a:endParaRPr sz="1000">
                <a:solidFill>
                  <a:srgbClr val="FFFFFF"/>
                </a:solidFill>
                <a:latin typeface="Calibri"/>
                <a:ea typeface="Calibri"/>
                <a:cs typeface="Calibri"/>
                <a:sym typeface="Calibri"/>
              </a:endParaRPr>
            </a:p>
          </p:txBody>
        </p:sp>
        <p:sp>
          <p:nvSpPr>
            <p:cNvPr id="62" name="Google Shape;62;p13"/>
            <p:cNvSpPr txBox="1"/>
            <p:nvPr/>
          </p:nvSpPr>
          <p:spPr>
            <a:xfrm>
              <a:off x="235650" y="2441825"/>
              <a:ext cx="2338200" cy="10467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000">
                  <a:latin typeface="Calibri"/>
                  <a:ea typeface="Calibri"/>
                  <a:cs typeface="Calibri"/>
                  <a:sym typeface="Calibri"/>
                </a:rPr>
                <a:t>Full Name:	JANE LEE BEE LENG </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Date of Birth:	1 JANUARY 1986</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Nationality:	SINGAPOREAN CITIZEN</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Marital Status:	SINGLE</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NRIC No.:	S8688888Z</a:t>
              </a:r>
              <a:endParaRPr sz="1000">
                <a:latin typeface="Calibri"/>
                <a:ea typeface="Calibri"/>
                <a:cs typeface="Calibri"/>
                <a:sym typeface="Calibri"/>
              </a:endParaRPr>
            </a:p>
          </p:txBody>
        </p:sp>
      </p:grpSp>
      <p:grpSp>
        <p:nvGrpSpPr>
          <p:cNvPr id="63" name="Google Shape;63;p13"/>
          <p:cNvGrpSpPr/>
          <p:nvPr/>
        </p:nvGrpSpPr>
        <p:grpSpPr>
          <a:xfrm>
            <a:off x="235650" y="3665525"/>
            <a:ext cx="2338200" cy="2965500"/>
            <a:chOff x="235650" y="2103125"/>
            <a:chExt cx="2338200" cy="2965500"/>
          </a:xfrm>
        </p:grpSpPr>
        <p:sp>
          <p:nvSpPr>
            <p:cNvPr id="64" name="Google Shape;64;p13"/>
            <p:cNvSpPr/>
            <p:nvPr/>
          </p:nvSpPr>
          <p:spPr>
            <a:xfrm>
              <a:off x="235650" y="2103125"/>
              <a:ext cx="2338200" cy="338700"/>
            </a:xfrm>
            <a:prstGeom prst="snip1Rect">
              <a:avLst>
                <a:gd fmla="val 50000" name="adj"/>
              </a:avLst>
            </a:prstGeom>
            <a:solidFill>
              <a:srgbClr val="1155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13"/>
            <p:cNvSpPr txBox="1"/>
            <p:nvPr/>
          </p:nvSpPr>
          <p:spPr>
            <a:xfrm>
              <a:off x="235650" y="2103125"/>
              <a:ext cx="20883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FFFFFF"/>
                  </a:solidFill>
                  <a:latin typeface="Calibri"/>
                  <a:ea typeface="Calibri"/>
                  <a:cs typeface="Calibri"/>
                  <a:sym typeface="Calibri"/>
                </a:rPr>
                <a:t>ACADEMIC ACHIEVEMENTS</a:t>
              </a:r>
              <a:endParaRPr sz="1000">
                <a:solidFill>
                  <a:srgbClr val="FFFFFF"/>
                </a:solidFill>
                <a:latin typeface="Calibri"/>
                <a:ea typeface="Calibri"/>
                <a:cs typeface="Calibri"/>
                <a:sym typeface="Calibri"/>
              </a:endParaRPr>
            </a:p>
          </p:txBody>
        </p:sp>
        <p:sp>
          <p:nvSpPr>
            <p:cNvPr id="66" name="Google Shape;66;p13"/>
            <p:cNvSpPr txBox="1"/>
            <p:nvPr/>
          </p:nvSpPr>
          <p:spPr>
            <a:xfrm>
              <a:off x="235650" y="2441825"/>
              <a:ext cx="2338200" cy="26268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000">
                  <a:latin typeface="Calibri"/>
                  <a:ea typeface="Calibri"/>
                  <a:cs typeface="Calibri"/>
                  <a:sym typeface="Calibri"/>
                </a:rPr>
                <a:t>2019 - 2021</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ACME BUSINESS SCHOOL III</a:t>
              </a:r>
              <a:endParaRPr sz="1000">
                <a:latin typeface="Calibri"/>
                <a:ea typeface="Calibri"/>
                <a:cs typeface="Calibri"/>
                <a:sym typeface="Calibri"/>
              </a:endParaRPr>
            </a:p>
            <a:p>
              <a:pPr indent="0" lvl="0" marL="0" rtl="0" algn="l">
                <a:lnSpc>
                  <a:spcPct val="115000"/>
                </a:lnSpc>
                <a:spcBef>
                  <a:spcPts val="0"/>
                </a:spcBef>
                <a:spcAft>
                  <a:spcPts val="0"/>
                </a:spcAft>
                <a:buNone/>
              </a:pPr>
              <a:r>
                <a:rPr b="1" lang="en" sz="800">
                  <a:latin typeface="Calibri"/>
                  <a:ea typeface="Calibri"/>
                  <a:cs typeface="Calibri"/>
                  <a:sym typeface="Calibri"/>
                </a:rPr>
                <a:t>Masters in Business Administration - MBA</a:t>
              </a:r>
              <a:endParaRPr b="1" sz="800">
                <a:latin typeface="Calibri"/>
                <a:ea typeface="Calibri"/>
                <a:cs typeface="Calibri"/>
                <a:sym typeface="Calibri"/>
              </a:endParaRPr>
            </a:p>
            <a:p>
              <a:pPr indent="0" lvl="0" marL="0" rtl="0" algn="l">
                <a:lnSpc>
                  <a:spcPct val="115000"/>
                </a:lnSpc>
                <a:spcBef>
                  <a:spcPts val="0"/>
                </a:spcBef>
                <a:spcAft>
                  <a:spcPts val="0"/>
                </a:spcAft>
                <a:buNone/>
              </a:pPr>
              <a:r>
                <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2015</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ACME BUSINESS SCHOOL II</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800">
                  <a:solidFill>
                    <a:schemeClr val="dk1"/>
                  </a:solidFill>
                  <a:latin typeface="Calibri"/>
                  <a:ea typeface="Calibri"/>
                  <a:cs typeface="Calibri"/>
                  <a:sym typeface="Calibri"/>
                </a:rPr>
                <a:t>Graduate Certificate in Business Administration</a:t>
              </a:r>
              <a:endParaRPr b="1" sz="8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2007 - 2011</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ACME UNIVERSITY OF SINGAPORE</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b="1" lang="en" sz="800">
                  <a:solidFill>
                    <a:schemeClr val="dk1"/>
                  </a:solidFill>
                  <a:latin typeface="Calibri"/>
                  <a:ea typeface="Calibri"/>
                  <a:cs typeface="Calibri"/>
                  <a:sym typeface="Calibri"/>
                </a:rPr>
                <a:t>Bachelor of Business Management</a:t>
              </a:r>
              <a:endParaRPr sz="900">
                <a:solidFill>
                  <a:srgbClr val="FF0000"/>
                </a:solidFill>
                <a:latin typeface="Calibri"/>
                <a:ea typeface="Calibri"/>
                <a:cs typeface="Calibri"/>
                <a:sym typeface="Calibri"/>
              </a:endParaRPr>
            </a:p>
            <a:p>
              <a:pPr indent="0" lvl="0" marL="0" rtl="0" algn="just">
                <a:lnSpc>
                  <a:spcPct val="115000"/>
                </a:lnSpc>
                <a:spcBef>
                  <a:spcPts val="0"/>
                </a:spcBef>
                <a:spcAft>
                  <a:spcPts val="0"/>
                </a:spcAft>
                <a:buNone/>
              </a:pPr>
              <a:r>
                <a:t/>
              </a:r>
              <a:endParaRPr sz="7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2005 - 2007</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ACME JUNIOR COLLEGE</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800">
                  <a:solidFill>
                    <a:schemeClr val="dk1"/>
                  </a:solidFill>
                  <a:latin typeface="Calibri"/>
                  <a:ea typeface="Calibri"/>
                  <a:cs typeface="Calibri"/>
                  <a:sym typeface="Calibri"/>
                </a:rPr>
                <a:t>GCE ‘A’ Levels</a:t>
              </a:r>
              <a:endParaRPr sz="700">
                <a:solidFill>
                  <a:schemeClr val="dk1"/>
                </a:solidFill>
                <a:latin typeface="Calibri"/>
                <a:ea typeface="Calibri"/>
                <a:cs typeface="Calibri"/>
                <a:sym typeface="Calibri"/>
              </a:endParaRPr>
            </a:p>
          </p:txBody>
        </p:sp>
      </p:grpSp>
      <p:sp>
        <p:nvSpPr>
          <p:cNvPr id="67" name="Google Shape;67;p13"/>
          <p:cNvSpPr/>
          <p:nvPr/>
        </p:nvSpPr>
        <p:spPr>
          <a:xfrm flipH="1">
            <a:off x="2790800" y="3665525"/>
            <a:ext cx="4533300" cy="338700"/>
          </a:xfrm>
          <a:prstGeom prst="snip1Rect">
            <a:avLst>
              <a:gd fmla="val 50000" name="adj"/>
            </a:avLst>
          </a:prstGeom>
          <a:solidFill>
            <a:srgbClr val="1155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13"/>
          <p:cNvSpPr txBox="1"/>
          <p:nvPr/>
        </p:nvSpPr>
        <p:spPr>
          <a:xfrm>
            <a:off x="3095625" y="3665525"/>
            <a:ext cx="42285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FFFFFF"/>
                </a:solidFill>
                <a:latin typeface="Calibri"/>
                <a:ea typeface="Calibri"/>
                <a:cs typeface="Calibri"/>
                <a:sym typeface="Calibri"/>
              </a:rPr>
              <a:t>PROFESSIONAL EXPERIENCE</a:t>
            </a:r>
            <a:endParaRPr sz="1000">
              <a:solidFill>
                <a:srgbClr val="FFFFFF"/>
              </a:solidFill>
              <a:latin typeface="Calibri"/>
              <a:ea typeface="Calibri"/>
              <a:cs typeface="Calibri"/>
              <a:sym typeface="Calibri"/>
            </a:endParaRPr>
          </a:p>
        </p:txBody>
      </p:sp>
      <p:sp>
        <p:nvSpPr>
          <p:cNvPr id="69" name="Google Shape;69;p13"/>
          <p:cNvSpPr txBox="1"/>
          <p:nvPr/>
        </p:nvSpPr>
        <p:spPr>
          <a:xfrm>
            <a:off x="2790800" y="4004225"/>
            <a:ext cx="4533300" cy="59853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000">
                <a:latin typeface="Calibri"/>
                <a:ea typeface="Calibri"/>
                <a:cs typeface="Calibri"/>
                <a:sym typeface="Calibri"/>
              </a:rPr>
              <a:t>Jan 2019 – Current</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1000">
                <a:solidFill>
                  <a:srgbClr val="1155CC"/>
                </a:solidFill>
                <a:latin typeface="Calibri"/>
                <a:ea typeface="Calibri"/>
                <a:cs typeface="Calibri"/>
                <a:sym typeface="Calibri"/>
              </a:rPr>
              <a:t>Assistant Director</a:t>
            </a:r>
            <a:endParaRPr b="1" sz="1000">
              <a:solidFill>
                <a:srgbClr val="1155CC"/>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1000">
                <a:solidFill>
                  <a:srgbClr val="1155CC"/>
                </a:solidFill>
                <a:latin typeface="Calibri"/>
                <a:ea typeface="Calibri"/>
                <a:cs typeface="Calibri"/>
                <a:sym typeface="Calibri"/>
              </a:rPr>
              <a:t>ACME BUSINESS CONSULTING PTE. LTD.</a:t>
            </a:r>
            <a:endParaRPr b="1" sz="1000">
              <a:solidFill>
                <a:srgbClr val="1155CC"/>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latin typeface="Calibri"/>
                <a:ea typeface="Calibri"/>
                <a:cs typeface="Calibri"/>
                <a:sym typeface="Calibri"/>
              </a:rPr>
              <a:t>Key responsibilities:</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Managing sales team of 5 senior consultants &amp; 20 sales specialists</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Business development &amp; project management</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Ensuring KPI of individual’s are reached</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Corporate market expansion</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Lead the business development team in achieving sales of $1,500,000 in two months</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June 2016 – Dec 2018</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1000">
                <a:solidFill>
                  <a:srgbClr val="1155CC"/>
                </a:solidFill>
                <a:latin typeface="Calibri"/>
                <a:ea typeface="Calibri"/>
                <a:cs typeface="Calibri"/>
                <a:sym typeface="Calibri"/>
              </a:rPr>
              <a:t>Senior Manager</a:t>
            </a:r>
            <a:endParaRPr b="1" sz="1000">
              <a:solidFill>
                <a:srgbClr val="1155CC"/>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1000">
                <a:solidFill>
                  <a:srgbClr val="1155CC"/>
                </a:solidFill>
                <a:latin typeface="Calibri"/>
                <a:ea typeface="Calibri"/>
                <a:cs typeface="Calibri"/>
                <a:sym typeface="Calibri"/>
              </a:rPr>
              <a:t>ACME BUSINESS PTE. LTD.</a:t>
            </a:r>
            <a:endParaRPr b="1" sz="1000">
              <a:solidFill>
                <a:srgbClr val="1155CC"/>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Key responsibilities:</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Managing sales team headcount of 10</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Business development &amp; project management</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Ensuring KPI of individual’s are reached</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Oversee day-to-day operations of team</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Business development in corporate sector for the organization</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Breakthrough in corporate training with clients from government agencies &amp; corporations</a:t>
            </a:r>
            <a:endParaRPr sz="900">
              <a:latin typeface="Calibri"/>
              <a:ea typeface="Calibri"/>
              <a:cs typeface="Calibri"/>
              <a:sym typeface="Calibri"/>
            </a:endParaRPr>
          </a:p>
          <a:p>
            <a:pPr indent="0" lvl="0" marL="0" rtl="0" algn="l">
              <a:lnSpc>
                <a:spcPct val="115000"/>
              </a:lnSpc>
              <a:spcBef>
                <a:spcPts val="0"/>
              </a:spcBef>
              <a:spcAft>
                <a:spcPts val="0"/>
              </a:spcAft>
              <a:buNone/>
            </a:pPr>
            <a:r>
              <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Sep 2011 – Jun 2016	</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b="1" lang="en" sz="1000">
                <a:solidFill>
                  <a:srgbClr val="1155CC"/>
                </a:solidFill>
                <a:latin typeface="Calibri"/>
                <a:ea typeface="Calibri"/>
                <a:cs typeface="Calibri"/>
                <a:sym typeface="Calibri"/>
              </a:rPr>
              <a:t>Assistant Manager</a:t>
            </a:r>
            <a:endParaRPr b="1" sz="1000">
              <a:solidFill>
                <a:srgbClr val="1155CC"/>
              </a:solidFill>
              <a:latin typeface="Calibri"/>
              <a:ea typeface="Calibri"/>
              <a:cs typeface="Calibri"/>
              <a:sym typeface="Calibri"/>
            </a:endParaRPr>
          </a:p>
          <a:p>
            <a:pPr indent="0" lvl="0" marL="0" rtl="0" algn="l">
              <a:lnSpc>
                <a:spcPct val="115000"/>
              </a:lnSpc>
              <a:spcBef>
                <a:spcPts val="0"/>
              </a:spcBef>
              <a:spcAft>
                <a:spcPts val="0"/>
              </a:spcAft>
              <a:buNone/>
            </a:pPr>
            <a:r>
              <a:rPr b="1" lang="en" sz="1000">
                <a:solidFill>
                  <a:srgbClr val="1155CC"/>
                </a:solidFill>
                <a:latin typeface="Calibri"/>
                <a:ea typeface="Calibri"/>
                <a:cs typeface="Calibri"/>
                <a:sym typeface="Calibri"/>
              </a:rPr>
              <a:t>ACME GROUP</a:t>
            </a:r>
            <a:endParaRPr b="1" sz="1000">
              <a:solidFill>
                <a:srgbClr val="1155CC"/>
              </a:solidFill>
              <a:latin typeface="Calibri"/>
              <a:ea typeface="Calibri"/>
              <a:cs typeface="Calibri"/>
              <a:sym typeface="Calibri"/>
            </a:endParaRPr>
          </a:p>
          <a:p>
            <a:pPr indent="0" lvl="0" marL="0" rtl="0" algn="l">
              <a:lnSpc>
                <a:spcPct val="115000"/>
              </a:lnSpc>
              <a:spcBef>
                <a:spcPts val="0"/>
              </a:spcBef>
              <a:spcAft>
                <a:spcPts val="0"/>
              </a:spcAft>
              <a:buNone/>
            </a:pPr>
            <a:r>
              <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Key responsibilities:</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 Reaching out to partners &amp; suppliers for extensive project collaborations</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 Managing projects, inclusive of manpower, budgeting &amp; logistics allocation</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 Ensure smooth implementation of programmes &amp; key accounts management</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 Assist sales team through leads generation &amp; management</a:t>
            </a:r>
            <a:endParaRPr sz="1000">
              <a:solidFill>
                <a:schemeClr val="dk1"/>
              </a:solidFill>
              <a:latin typeface="Calibri"/>
              <a:ea typeface="Calibri"/>
              <a:cs typeface="Calibri"/>
              <a:sym typeface="Calibri"/>
            </a:endParaRPr>
          </a:p>
        </p:txBody>
      </p:sp>
      <p:sp>
        <p:nvSpPr>
          <p:cNvPr id="70" name="Google Shape;70;p13"/>
          <p:cNvSpPr/>
          <p:nvPr/>
        </p:nvSpPr>
        <p:spPr>
          <a:xfrm>
            <a:off x="235650" y="10161275"/>
            <a:ext cx="7088400" cy="338700"/>
          </a:xfrm>
          <a:prstGeom prst="round2SameRect">
            <a:avLst>
              <a:gd fmla="val 0" name="adj1"/>
              <a:gd fmla="val 0" name="adj2"/>
            </a:avLst>
          </a:prstGeom>
          <a:solidFill>
            <a:srgbClr val="1155CC"/>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000">
                <a:solidFill>
                  <a:srgbClr val="FFFFFF"/>
                </a:solidFill>
                <a:latin typeface="Calibri"/>
                <a:ea typeface="Calibri"/>
                <a:cs typeface="Calibri"/>
                <a:sym typeface="Calibri"/>
              </a:rPr>
              <a:t>Page 1 of 1</a:t>
            </a:r>
            <a:endParaRPr sz="1000">
              <a:solidFill>
                <a:srgbClr val="FFFFFF"/>
              </a:solidFill>
              <a:latin typeface="Calibri"/>
              <a:ea typeface="Calibri"/>
              <a:cs typeface="Calibri"/>
              <a:sym typeface="Calibri"/>
            </a:endParaRPr>
          </a:p>
        </p:txBody>
      </p:sp>
      <p:grpSp>
        <p:nvGrpSpPr>
          <p:cNvPr id="71" name="Google Shape;71;p13"/>
          <p:cNvGrpSpPr/>
          <p:nvPr/>
        </p:nvGrpSpPr>
        <p:grpSpPr>
          <a:xfrm>
            <a:off x="235650" y="6808025"/>
            <a:ext cx="2338200" cy="2447400"/>
            <a:chOff x="235650" y="2103125"/>
            <a:chExt cx="2338200" cy="2447400"/>
          </a:xfrm>
        </p:grpSpPr>
        <p:sp>
          <p:nvSpPr>
            <p:cNvPr id="72" name="Google Shape;72;p13"/>
            <p:cNvSpPr/>
            <p:nvPr/>
          </p:nvSpPr>
          <p:spPr>
            <a:xfrm>
              <a:off x="235650" y="2103125"/>
              <a:ext cx="2338200" cy="338700"/>
            </a:xfrm>
            <a:prstGeom prst="snip1Rect">
              <a:avLst>
                <a:gd fmla="val 50000" name="adj"/>
              </a:avLst>
            </a:prstGeom>
            <a:solidFill>
              <a:srgbClr val="1155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13"/>
            <p:cNvSpPr txBox="1"/>
            <p:nvPr/>
          </p:nvSpPr>
          <p:spPr>
            <a:xfrm>
              <a:off x="235650" y="2103125"/>
              <a:ext cx="23382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FFFFFF"/>
                  </a:solidFill>
                  <a:latin typeface="Calibri"/>
                  <a:ea typeface="Calibri"/>
                  <a:cs typeface="Calibri"/>
                  <a:sym typeface="Calibri"/>
                </a:rPr>
                <a:t>LANGUAGE &amp; SOFTWARE PROFICIENCY</a:t>
              </a:r>
              <a:endParaRPr sz="1000">
                <a:solidFill>
                  <a:srgbClr val="FFFFFF"/>
                </a:solidFill>
                <a:latin typeface="Calibri"/>
                <a:ea typeface="Calibri"/>
                <a:cs typeface="Calibri"/>
                <a:sym typeface="Calibri"/>
              </a:endParaRPr>
            </a:p>
          </p:txBody>
        </p:sp>
        <p:sp>
          <p:nvSpPr>
            <p:cNvPr id="74" name="Google Shape;74;p13"/>
            <p:cNvSpPr txBox="1"/>
            <p:nvPr/>
          </p:nvSpPr>
          <p:spPr>
            <a:xfrm>
              <a:off x="235650" y="2441825"/>
              <a:ext cx="2338200" cy="21087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000">
                  <a:latin typeface="Calibri"/>
                  <a:ea typeface="Calibri"/>
                  <a:cs typeface="Calibri"/>
                  <a:sym typeface="Calibri"/>
                </a:rPr>
                <a:t>ENGLISH</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Written, Spoken &amp; Reading - </a:t>
              </a:r>
              <a:r>
                <a:rPr b="1" lang="en" sz="1000">
                  <a:latin typeface="Calibri"/>
                  <a:ea typeface="Calibri"/>
                  <a:cs typeface="Calibri"/>
                  <a:sym typeface="Calibri"/>
                </a:rPr>
                <a:t>Fluent</a:t>
              </a:r>
              <a:endParaRPr b="1" sz="1000">
                <a:latin typeface="Calibri"/>
                <a:ea typeface="Calibri"/>
                <a:cs typeface="Calibri"/>
                <a:sym typeface="Calibri"/>
              </a:endParaRPr>
            </a:p>
            <a:p>
              <a:pPr indent="0" lvl="0" marL="0" rtl="0" algn="l">
                <a:lnSpc>
                  <a:spcPct val="115000"/>
                </a:lnSpc>
                <a:spcBef>
                  <a:spcPts val="0"/>
                </a:spcBef>
                <a:spcAft>
                  <a:spcPts val="0"/>
                </a:spcAft>
                <a:buNone/>
              </a:pPr>
              <a:r>
                <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MANDARIN</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Written, Spoken &amp; Reading - </a:t>
              </a:r>
              <a:r>
                <a:rPr b="1" lang="en" sz="1000">
                  <a:latin typeface="Calibri"/>
                  <a:ea typeface="Calibri"/>
                  <a:cs typeface="Calibri"/>
                  <a:sym typeface="Calibri"/>
                </a:rPr>
                <a:t>Fluent</a:t>
              </a:r>
              <a:endParaRPr b="1" sz="1000">
                <a:latin typeface="Calibri"/>
                <a:ea typeface="Calibri"/>
                <a:cs typeface="Calibri"/>
                <a:sym typeface="Calibri"/>
              </a:endParaRPr>
            </a:p>
            <a:p>
              <a:pPr indent="0" lvl="0" marL="0" rtl="0" algn="l">
                <a:lnSpc>
                  <a:spcPct val="115000"/>
                </a:lnSpc>
                <a:spcBef>
                  <a:spcPts val="0"/>
                </a:spcBef>
                <a:spcAft>
                  <a:spcPts val="0"/>
                </a:spcAft>
                <a:buNone/>
              </a:pPr>
              <a:r>
                <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SOFTWARE</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Microsoft Office Suite</a:t>
              </a:r>
              <a:endParaRPr sz="1000">
                <a:latin typeface="Calibri"/>
                <a:ea typeface="Calibri"/>
                <a:cs typeface="Calibri"/>
                <a:sym typeface="Calibri"/>
              </a:endParaRPr>
            </a:p>
            <a:p>
              <a:pPr indent="-292100" lvl="0" marL="457200" rtl="0" algn="l">
                <a:lnSpc>
                  <a:spcPct val="115000"/>
                </a:lnSpc>
                <a:spcBef>
                  <a:spcPts val="0"/>
                </a:spcBef>
                <a:spcAft>
                  <a:spcPts val="0"/>
                </a:spcAft>
                <a:buSzPts val="1000"/>
                <a:buFont typeface="Calibri"/>
                <a:buChar char="-"/>
              </a:pPr>
              <a:r>
                <a:rPr lang="en" sz="1000">
                  <a:latin typeface="Calibri"/>
                  <a:ea typeface="Calibri"/>
                  <a:cs typeface="Calibri"/>
                  <a:sym typeface="Calibri"/>
                </a:rPr>
                <a:t>MS Word</a:t>
              </a:r>
              <a:endParaRPr sz="1000">
                <a:latin typeface="Calibri"/>
                <a:ea typeface="Calibri"/>
                <a:cs typeface="Calibri"/>
                <a:sym typeface="Calibri"/>
              </a:endParaRPr>
            </a:p>
            <a:p>
              <a:pPr indent="-292100" lvl="0" marL="457200" rtl="0" algn="l">
                <a:lnSpc>
                  <a:spcPct val="115000"/>
                </a:lnSpc>
                <a:spcBef>
                  <a:spcPts val="0"/>
                </a:spcBef>
                <a:spcAft>
                  <a:spcPts val="0"/>
                </a:spcAft>
                <a:buSzPts val="1000"/>
                <a:buFont typeface="Calibri"/>
                <a:buChar char="-"/>
              </a:pPr>
              <a:r>
                <a:rPr lang="en" sz="1000">
                  <a:latin typeface="Calibri"/>
                  <a:ea typeface="Calibri"/>
                  <a:cs typeface="Calibri"/>
                  <a:sym typeface="Calibri"/>
                </a:rPr>
                <a:t>MS Powerpoint</a:t>
              </a:r>
              <a:endParaRPr sz="1000">
                <a:latin typeface="Calibri"/>
                <a:ea typeface="Calibri"/>
                <a:cs typeface="Calibri"/>
                <a:sym typeface="Calibri"/>
              </a:endParaRPr>
            </a:p>
            <a:p>
              <a:pPr indent="-292100" lvl="0" marL="457200" rtl="0" algn="l">
                <a:lnSpc>
                  <a:spcPct val="115000"/>
                </a:lnSpc>
                <a:spcBef>
                  <a:spcPts val="0"/>
                </a:spcBef>
                <a:spcAft>
                  <a:spcPts val="0"/>
                </a:spcAft>
                <a:buSzPts val="1000"/>
                <a:buFont typeface="Calibri"/>
                <a:buChar char="-"/>
              </a:pPr>
              <a:r>
                <a:rPr lang="en" sz="1000">
                  <a:latin typeface="Calibri"/>
                  <a:ea typeface="Calibri"/>
                  <a:cs typeface="Calibri"/>
                  <a:sym typeface="Calibri"/>
                </a:rPr>
                <a:t>MS Excel</a:t>
              </a:r>
              <a:endParaRPr sz="1000">
                <a:latin typeface="Calibri"/>
                <a:ea typeface="Calibri"/>
                <a:cs typeface="Calibri"/>
                <a:sym typeface="Calibri"/>
              </a:endParaRPr>
            </a:p>
          </p:txBody>
        </p:sp>
      </p:grpSp>
      <p:grpSp>
        <p:nvGrpSpPr>
          <p:cNvPr id="75" name="Google Shape;75;p13"/>
          <p:cNvGrpSpPr/>
          <p:nvPr/>
        </p:nvGrpSpPr>
        <p:grpSpPr>
          <a:xfrm>
            <a:off x="2790800" y="2118125"/>
            <a:ext cx="4533300" cy="1446900"/>
            <a:chOff x="2790800" y="2118125"/>
            <a:chExt cx="4533300" cy="1446900"/>
          </a:xfrm>
        </p:grpSpPr>
        <p:sp>
          <p:nvSpPr>
            <p:cNvPr id="76" name="Google Shape;76;p13"/>
            <p:cNvSpPr/>
            <p:nvPr/>
          </p:nvSpPr>
          <p:spPr>
            <a:xfrm flipH="1">
              <a:off x="2790800" y="2118125"/>
              <a:ext cx="1514400" cy="338700"/>
            </a:xfrm>
            <a:prstGeom prst="snip1Rect">
              <a:avLst>
                <a:gd fmla="val 50000" name="adj"/>
              </a:avLst>
            </a:prstGeom>
            <a:solidFill>
              <a:srgbClr val="1155C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13"/>
            <p:cNvSpPr txBox="1"/>
            <p:nvPr/>
          </p:nvSpPr>
          <p:spPr>
            <a:xfrm>
              <a:off x="2790800" y="2118125"/>
              <a:ext cx="15144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FFFFFF"/>
                  </a:solidFill>
                  <a:latin typeface="Calibri"/>
                  <a:ea typeface="Calibri"/>
                  <a:cs typeface="Calibri"/>
                  <a:sym typeface="Calibri"/>
                </a:rPr>
                <a:t>ABOUT ME</a:t>
              </a:r>
              <a:endParaRPr sz="1000">
                <a:solidFill>
                  <a:srgbClr val="FFFFFF"/>
                </a:solidFill>
                <a:latin typeface="Calibri"/>
                <a:ea typeface="Calibri"/>
                <a:cs typeface="Calibri"/>
                <a:sym typeface="Calibri"/>
              </a:endParaRPr>
            </a:p>
          </p:txBody>
        </p:sp>
        <p:sp>
          <p:nvSpPr>
            <p:cNvPr id="78" name="Google Shape;78;p13"/>
            <p:cNvSpPr txBox="1"/>
            <p:nvPr/>
          </p:nvSpPr>
          <p:spPr>
            <a:xfrm>
              <a:off x="2790800" y="2456825"/>
              <a:ext cx="4533300" cy="1108200"/>
            </a:xfrm>
            <a:prstGeom prst="rect">
              <a:avLst/>
            </a:prstGeom>
            <a:noFill/>
            <a:ln>
              <a:noFill/>
            </a:ln>
          </p:spPr>
          <p:txBody>
            <a:bodyPr anchorCtr="0" anchor="t" bIns="91425" lIns="91425" spcFirstLastPara="1" rIns="91425" wrap="square" tIns="91425">
              <a:spAutoFit/>
            </a:bodyPr>
            <a:lstStyle/>
            <a:p>
              <a:pPr indent="0" lvl="0" marL="0" rtl="0" algn="just">
                <a:lnSpc>
                  <a:spcPct val="100000"/>
                </a:lnSpc>
                <a:spcBef>
                  <a:spcPts val="0"/>
                </a:spcBef>
                <a:spcAft>
                  <a:spcPts val="0"/>
                </a:spcAft>
                <a:buNone/>
              </a:pPr>
              <a:r>
                <a:rPr lang="en" sz="1000">
                  <a:solidFill>
                    <a:schemeClr val="dk1"/>
                  </a:solidFill>
                  <a:highlight>
                    <a:srgbClr val="FFFFFF"/>
                  </a:highlight>
                  <a:latin typeface="Calibri"/>
                  <a:ea typeface="Calibri"/>
                  <a:cs typeface="Calibri"/>
                  <a:sym typeface="Calibri"/>
                </a:rPr>
                <a:t>Lorem ipsum dolor sit amet, consectetur adipiscing elit. Praesent at orci diam. Cras imperdiet volutpat ipsum eu varius. Aliquam cursus neque nulla, eget ultricies elit feugiat pretium. Donec feugiat leo nec varius porttitor. Vivamus auctor nibh ut leo rhoncus aliquam. Aenean tincidunt a velit vel sagittis. Mauris euismod venenatis sapien id convallis. Nam luctus ante id enim feugiat, vel elementum massa convallis. Praesent mollis, ex et malesuada scelerisque, massa nibh.</a:t>
              </a:r>
              <a:endParaRPr sz="1000">
                <a:latin typeface="Calibri"/>
                <a:ea typeface="Calibri"/>
                <a:cs typeface="Calibri"/>
                <a:sym typeface="Calibri"/>
              </a:endParaRPr>
            </a:p>
          </p:txBody>
        </p:sp>
      </p:gr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