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xxxxxxx@xxxxxxxx.com" TargetMode="External"/><Relationship Id="rId4" Type="http://schemas.openxmlformats.org/officeDocument/2006/relationships/hyperlink" Target="https://www.linkedin.com/in/jerome-ga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231400" y="235300"/>
            <a:ext cx="7092600" cy="1782300"/>
          </a:xfrm>
          <a:prstGeom prst="foldedCorner">
            <a:avLst>
              <a:gd fmla="val 16667" name="adj"/>
            </a:avLst>
          </a:prstGeom>
          <a:solidFill>
            <a:srgbClr val="0737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233700" y="1278700"/>
            <a:ext cx="7092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Email: </a:t>
            </a:r>
            <a:r>
              <a:rPr lang="en" sz="1000" u="sng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xxxxxxx@xxxxxxxx.com</a:t>
            </a:r>
            <a:r>
              <a:rPr lang="en" sz="1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▶ Mobile: +65 888 8888 ▶ LinkedIn: </a:t>
            </a:r>
            <a:r>
              <a:rPr lang="en" sz="1000" u="sng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https://www.linkedin.com/in/</a:t>
            </a:r>
            <a:r>
              <a:rPr lang="en" sz="1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235300" y="698925"/>
            <a:ext cx="7088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JOHN TAN</a:t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31700" y="235300"/>
            <a:ext cx="3548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▶ For Your Consideration</a:t>
            </a:r>
            <a:endParaRPr b="1" sz="1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35800" y="2103125"/>
            <a:ext cx="2338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▶ PERSONAL DETAILS</a:t>
            </a:r>
            <a:endParaRPr b="1" sz="1000">
              <a:solidFill>
                <a:srgbClr val="07376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35650" y="2441825"/>
            <a:ext cx="2338200" cy="12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Full Name:	JOHN TAN WEE MENG 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Date of Birth:	1 JANUARY 1998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Nationality:	SINGAPOREAN CITIZEN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NRIC No.:	S9888888Z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Education level:	Diploma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235500" y="3665525"/>
            <a:ext cx="2338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▶ SKILLS &amp; SOFTWARE</a:t>
            </a:r>
            <a:endParaRPr b="1" sz="1000">
              <a:solidFill>
                <a:srgbClr val="07376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235650" y="4004225"/>
            <a:ext cx="2338200" cy="31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&gt; SAP B1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HR MODULE</a:t>
            </a:r>
            <a:br>
              <a:rPr lang="en" sz="1000">
                <a:latin typeface="Calibri"/>
                <a:ea typeface="Calibri"/>
                <a:cs typeface="Calibri"/>
                <a:sym typeface="Calibri"/>
              </a:rPr>
            </a:b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&gt; MICROSOFT OFFICE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MS WORD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MS POWERPOINT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MS EXCEL</a:t>
            </a:r>
            <a:br>
              <a:rPr lang="en" sz="1000">
                <a:latin typeface="Calibri"/>
                <a:ea typeface="Calibri"/>
                <a:cs typeface="Calibri"/>
                <a:sym typeface="Calibri"/>
              </a:rPr>
            </a:b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&gt; BASIC HTML CODING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&gt; BASIC JAVASCRIPT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&gt; ADOBE PHOTOSHOP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&gt; FACEBOOK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ANALYTICS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BUSINESS MANAGER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CONTENT CREATION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FAQ SETUP &amp; CRM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AD BUDGETING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2790900" y="3665525"/>
            <a:ext cx="2338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▶ ACADEMIC ACHIEVEMENTS</a:t>
            </a:r>
            <a:endParaRPr b="1" sz="1000">
              <a:solidFill>
                <a:srgbClr val="07376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2790800" y="4004225"/>
            <a:ext cx="4533300" cy="33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Jul 2018 – Jul 2021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latin typeface="Calibri"/>
                <a:ea typeface="Calibri"/>
                <a:cs typeface="Calibri"/>
                <a:sym typeface="Calibri"/>
              </a:rPr>
              <a:t>Diploma in Business Management</a:t>
            </a:r>
            <a:endParaRPr b="1"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latin typeface="Calibri"/>
                <a:ea typeface="Calibri"/>
                <a:cs typeface="Calibri"/>
                <a:sym typeface="Calibri"/>
              </a:rPr>
              <a:t>ACME POLYTECHNIC OF SINGAPORE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Notable achievements: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latin typeface="Calibri"/>
                <a:ea typeface="Calibri"/>
                <a:cs typeface="Calibri"/>
                <a:sym typeface="Calibri"/>
              </a:rPr>
              <a:t>⦁ Chairperson of graduating committee, involved in planning &amp; guest invitations for event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Vice president of ACME POLY BUSINESS CLUB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Provided free tuition service to neighborhood children on my weekends at church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Actively involved in charitable food drives, serving the community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Set polytechnic’s record for most number of chicken nuggets consumed in a minute (23) 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Jan 2014 – Dec 2017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latin typeface="Calibri"/>
                <a:ea typeface="Calibri"/>
                <a:cs typeface="Calibri"/>
                <a:sym typeface="Calibri"/>
              </a:rPr>
              <a:t>GCE ‘O’ Levels</a:t>
            </a:r>
            <a:endParaRPr b="1"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latin typeface="Calibri"/>
                <a:ea typeface="Calibri"/>
                <a:cs typeface="Calibri"/>
                <a:sym typeface="Calibri"/>
              </a:rPr>
              <a:t>ACME SECONDARY SCHOOL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Notable achievements</a:t>
            </a: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latin typeface="Calibri"/>
                <a:ea typeface="Calibri"/>
                <a:cs typeface="Calibri"/>
                <a:sym typeface="Calibri"/>
              </a:rPr>
              <a:t>⦁ Distinctions in English, Mother tongue, Math &amp; Art (9 pts total)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Chairperson of school’s Computer Club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Participated in inter-school Debate competition, awarded 2nd place (Silver) 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Class monitor for 2 years running since secondary 2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Head prefect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235650" y="10161275"/>
            <a:ext cx="7088400" cy="338700"/>
          </a:xfrm>
          <a:prstGeom prst="round2SameRect">
            <a:avLst>
              <a:gd fmla="val 0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Page 1 of 1</a:t>
            </a:r>
            <a:endParaRPr sz="1000">
              <a:solidFill>
                <a:srgbClr val="07376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235650" y="7354325"/>
            <a:ext cx="2338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▶ LANGUAGE PROFICIENCY</a:t>
            </a:r>
            <a:endParaRPr b="1" sz="1000">
              <a:solidFill>
                <a:srgbClr val="07376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235650" y="7693025"/>
            <a:ext cx="23382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ENGLISH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-"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Written, Spoken - </a:t>
            </a:r>
            <a:r>
              <a:rPr b="1"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Fluent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MANDARIN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-"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Written, Spoken - </a:t>
            </a:r>
            <a:r>
              <a:rPr b="1"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Fluent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2790900" y="2118125"/>
            <a:ext cx="2338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▶ CAREER OBJECTIVES</a:t>
            </a:r>
            <a:endParaRPr b="1" sz="1000">
              <a:solidFill>
                <a:srgbClr val="07376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2790800" y="2456825"/>
            <a:ext cx="45333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 am looking forward to embark on a career which will allow me to grow my strengths in the area of business management. I am also looking for a dynamic organization that encourages critical thinking and an 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opportunity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to be mentored by a senior staff. I am dedicated, focussed &amp; a task-oriented individual who brings passion with a strong desire to learn &amp; improve to the table. All I ask is for an opportunity to do so. </a:t>
            </a:r>
            <a:r>
              <a:rPr lang="en" sz="10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(This is just a sample for your reference)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2790925" y="7354325"/>
            <a:ext cx="2338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▶ WORK EXPERIENCE</a:t>
            </a:r>
            <a:endParaRPr b="1" sz="1000">
              <a:solidFill>
                <a:srgbClr val="07376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2790925" y="7693025"/>
            <a:ext cx="4533300" cy="23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Oct</a:t>
            </a: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 2019 – Nov 2019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latin typeface="Calibri"/>
                <a:ea typeface="Calibri"/>
                <a:cs typeface="Calibri"/>
                <a:sym typeface="Calibri"/>
              </a:rPr>
              <a:t>INTERN, </a:t>
            </a:r>
            <a:r>
              <a:rPr b="1" lang="en" sz="1000">
                <a:latin typeface="Calibri"/>
                <a:ea typeface="Calibri"/>
                <a:cs typeface="Calibri"/>
                <a:sym typeface="Calibri"/>
              </a:rPr>
              <a:t>ACME BUSINESS PTE LTD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Responsibilities: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latin typeface="Calibri"/>
                <a:ea typeface="Calibri"/>
                <a:cs typeface="Calibri"/>
                <a:sym typeface="Calibri"/>
              </a:rPr>
              <a:t>⦁ Assisted Sales Director in preparation of sales pitches via powerpoint presentations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Acquired basic knowledge of SAP B1 system while seconded to HR team for learning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Learnt business negotiation tactics while accompanying sales director to client meetings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Jan 2018 – May 2018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SALES ASSOCIATE, ACME RETAIL PTE LTD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Responsibilities: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Assist Store manager with managing day to day operations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Managed customer enquiries &amp; Feedback via FaceBook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Oversee stock inventory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1" name="Google Shape;71;p13"/>
          <p:cNvCxnSpPr/>
          <p:nvPr/>
        </p:nvCxnSpPr>
        <p:spPr>
          <a:xfrm>
            <a:off x="247650" y="2447925"/>
            <a:ext cx="7086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2" name="Google Shape;72;p13"/>
          <p:cNvCxnSpPr/>
          <p:nvPr/>
        </p:nvCxnSpPr>
        <p:spPr>
          <a:xfrm>
            <a:off x="247650" y="4000500"/>
            <a:ext cx="7086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3" name="Google Shape;73;p13"/>
          <p:cNvCxnSpPr/>
          <p:nvPr/>
        </p:nvCxnSpPr>
        <p:spPr>
          <a:xfrm>
            <a:off x="247650" y="7693025"/>
            <a:ext cx="7086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