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linkedin.com/in/jerome-gan/" TargetMode="External"/><Relationship Id="rId4" Type="http://schemas.openxmlformats.org/officeDocument/2006/relationships/hyperlink" Target="mailto:xxxxxxx@xxxxxxxx.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5650" y="2103125"/>
            <a:ext cx="2338200" cy="1385400"/>
            <a:chOff x="235650" y="2103125"/>
            <a:chExt cx="2338200" cy="1385400"/>
          </a:xfrm>
        </p:grpSpPr>
        <p:sp>
          <p:nvSpPr>
            <p:cNvPr id="55" name="Google Shape;55;p13"/>
            <p:cNvSpPr/>
            <p:nvPr/>
          </p:nvSpPr>
          <p:spPr>
            <a:xfrm>
              <a:off x="235650" y="2103125"/>
              <a:ext cx="1650300" cy="338700"/>
            </a:xfrm>
            <a:prstGeom prst="round2SameRect">
              <a:avLst>
                <a:gd fmla="val 50000" name="adj1"/>
                <a:gd fmla="val 0" name="adj2"/>
              </a:avLst>
            </a:prstGeom>
            <a:no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650" y="21031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PERSONAL DETAILS</a:t>
              </a:r>
              <a:endParaRPr b="1" sz="1000">
                <a:latin typeface="Calibri"/>
                <a:ea typeface="Calibri"/>
                <a:cs typeface="Calibri"/>
                <a:sym typeface="Calibri"/>
              </a:endParaRPr>
            </a:p>
          </p:txBody>
        </p:sp>
        <p:sp>
          <p:nvSpPr>
            <p:cNvPr id="57" name="Google Shape;57;p13"/>
            <p:cNvSpPr txBox="1"/>
            <p:nvPr/>
          </p:nvSpPr>
          <p:spPr>
            <a:xfrm>
              <a:off x="235650" y="2441825"/>
              <a:ext cx="2338200" cy="1046700"/>
            </a:xfrm>
            <a:prstGeom prst="rect">
              <a:avLst/>
            </a:prstGeom>
            <a:solidFill>
              <a:srgbClr val="FCE5CD"/>
            </a:solidFill>
            <a:ln cap="flat" cmpd="sng" w="9525">
              <a:solidFill>
                <a:srgbClr val="F6B26B"/>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ANDREA MAY GOMEZ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1983</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S8388888Z</a:t>
              </a:r>
              <a:endParaRPr sz="1000">
                <a:latin typeface="Calibri"/>
                <a:ea typeface="Calibri"/>
                <a:cs typeface="Calibri"/>
                <a:sym typeface="Calibri"/>
              </a:endParaRPr>
            </a:p>
          </p:txBody>
        </p:sp>
      </p:grpSp>
      <p:grpSp>
        <p:nvGrpSpPr>
          <p:cNvPr id="58" name="Google Shape;58;p13"/>
          <p:cNvGrpSpPr/>
          <p:nvPr/>
        </p:nvGrpSpPr>
        <p:grpSpPr>
          <a:xfrm>
            <a:off x="235300" y="232025"/>
            <a:ext cx="7089050" cy="1724075"/>
            <a:chOff x="235300" y="232025"/>
            <a:chExt cx="7089050" cy="1724075"/>
          </a:xfrm>
        </p:grpSpPr>
        <p:sp>
          <p:nvSpPr>
            <p:cNvPr id="59" name="Google Shape;59;p13"/>
            <p:cNvSpPr/>
            <p:nvPr/>
          </p:nvSpPr>
          <p:spPr>
            <a:xfrm>
              <a:off x="235300" y="574000"/>
              <a:ext cx="7088700" cy="1382100"/>
            </a:xfrm>
            <a:prstGeom prst="round1Rect">
              <a:avLst>
                <a:gd fmla="val 16667" name="adj"/>
              </a:avLst>
            </a:prstGeom>
            <a:solidFill>
              <a:srgbClr val="F6B26B"/>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p:nvPr/>
          </p:nvSpPr>
          <p:spPr>
            <a:xfrm>
              <a:off x="235650" y="235300"/>
              <a:ext cx="1650300" cy="338700"/>
            </a:xfrm>
            <a:prstGeom prst="round2SameRect">
              <a:avLst>
                <a:gd fmla="val 50000" name="adj1"/>
                <a:gd fmla="val 0" name="adj2"/>
              </a:avLst>
            </a:prstGeom>
            <a:solidFill>
              <a:schemeClr val="lt1"/>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txBox="1"/>
            <p:nvPr/>
          </p:nvSpPr>
          <p:spPr>
            <a:xfrm>
              <a:off x="235300" y="884650"/>
              <a:ext cx="70884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rgbClr val="434343"/>
                  </a:solidFill>
                  <a:latin typeface="Calibri"/>
                  <a:ea typeface="Calibri"/>
                  <a:cs typeface="Calibri"/>
                  <a:sym typeface="Calibri"/>
                </a:rPr>
                <a:t>ANDREA GOMEZ</a:t>
              </a:r>
              <a:endParaRPr sz="3000">
                <a:solidFill>
                  <a:srgbClr val="434343"/>
                </a:solidFill>
                <a:latin typeface="Calibri"/>
                <a:ea typeface="Calibri"/>
                <a:cs typeface="Calibri"/>
                <a:sym typeface="Calibri"/>
              </a:endParaRPr>
            </a:p>
          </p:txBody>
        </p:sp>
        <p:sp>
          <p:nvSpPr>
            <p:cNvPr id="62" name="Google Shape;62;p13"/>
            <p:cNvSpPr txBox="1"/>
            <p:nvPr/>
          </p:nvSpPr>
          <p:spPr>
            <a:xfrm>
              <a:off x="235650" y="1455475"/>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latin typeface="Calibri"/>
                  <a:ea typeface="Calibri"/>
                  <a:cs typeface="Calibri"/>
                  <a:sym typeface="Calibri"/>
                </a:rPr>
                <a:t>LinkedIn: </a:t>
              </a:r>
              <a:r>
                <a:rPr lang="en" sz="1000" u="sng">
                  <a:latin typeface="Calibri"/>
                  <a:ea typeface="Calibri"/>
                  <a:cs typeface="Calibri"/>
                  <a:sym typeface="Calibri"/>
                  <a:hlinkClick r:id="rId3"/>
                </a:rPr>
                <a:t>https://www.linkedin.com/in/</a:t>
              </a:r>
              <a:r>
                <a:rPr lang="en" sz="1000">
                  <a:latin typeface="Calibri"/>
                  <a:ea typeface="Calibri"/>
                  <a:cs typeface="Calibri"/>
                  <a:sym typeface="Calibri"/>
                </a:rPr>
                <a:t>  </a:t>
              </a:r>
              <a:endParaRPr sz="1000">
                <a:latin typeface="Calibri"/>
                <a:ea typeface="Calibri"/>
                <a:cs typeface="Calibri"/>
                <a:sym typeface="Calibri"/>
              </a:endParaRPr>
            </a:p>
          </p:txBody>
        </p:sp>
        <p:sp>
          <p:nvSpPr>
            <p:cNvPr id="63" name="Google Shape;63;p13"/>
            <p:cNvSpPr txBox="1"/>
            <p:nvPr/>
          </p:nvSpPr>
          <p:spPr>
            <a:xfrm>
              <a:off x="235650" y="235300"/>
              <a:ext cx="16980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For Your Consideration</a:t>
              </a:r>
              <a:endParaRPr b="1" sz="1000">
                <a:latin typeface="Calibri"/>
                <a:ea typeface="Calibri"/>
                <a:cs typeface="Calibri"/>
                <a:sym typeface="Calibri"/>
              </a:endParaRPr>
            </a:p>
          </p:txBody>
        </p:sp>
        <p:sp>
          <p:nvSpPr>
            <p:cNvPr id="64" name="Google Shape;64;p13"/>
            <p:cNvSpPr/>
            <p:nvPr/>
          </p:nvSpPr>
          <p:spPr>
            <a:xfrm>
              <a:off x="4035450" y="232025"/>
              <a:ext cx="1650300" cy="338700"/>
            </a:xfrm>
            <a:prstGeom prst="round2SameRect">
              <a:avLst>
                <a:gd fmla="val 50000" name="adj1"/>
                <a:gd fmla="val 0" name="adj2"/>
              </a:avLst>
            </a:prstGeom>
            <a:solidFill>
              <a:srgbClr val="FCE5CD"/>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3"/>
            <p:cNvSpPr txBox="1"/>
            <p:nvPr/>
          </p:nvSpPr>
          <p:spPr>
            <a:xfrm>
              <a:off x="4035450" y="2320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M: +65 888 8888</a:t>
              </a:r>
              <a:endParaRPr b="1" sz="1000">
                <a:latin typeface="Calibri"/>
                <a:ea typeface="Calibri"/>
                <a:cs typeface="Calibri"/>
                <a:sym typeface="Calibri"/>
              </a:endParaRPr>
            </a:p>
          </p:txBody>
        </p:sp>
        <p:sp>
          <p:nvSpPr>
            <p:cNvPr id="66" name="Google Shape;66;p13"/>
            <p:cNvSpPr/>
            <p:nvPr/>
          </p:nvSpPr>
          <p:spPr>
            <a:xfrm>
              <a:off x="1933650" y="232025"/>
              <a:ext cx="2053800" cy="338700"/>
            </a:xfrm>
            <a:prstGeom prst="round2SameRect">
              <a:avLst>
                <a:gd fmla="val 50000" name="adj1"/>
                <a:gd fmla="val 0" name="adj2"/>
              </a:avLst>
            </a:prstGeom>
            <a:solidFill>
              <a:schemeClr val="lt1"/>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3"/>
            <p:cNvSpPr txBox="1"/>
            <p:nvPr/>
          </p:nvSpPr>
          <p:spPr>
            <a:xfrm>
              <a:off x="1933800" y="232025"/>
              <a:ext cx="20538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E: </a:t>
              </a:r>
              <a:r>
                <a:rPr lang="en" sz="1000" u="sng">
                  <a:solidFill>
                    <a:schemeClr val="dk1"/>
                  </a:solidFill>
                  <a:latin typeface="Calibri"/>
                  <a:ea typeface="Calibri"/>
                  <a:cs typeface="Calibri"/>
                  <a:sym typeface="Calibri"/>
                  <a:hlinkClick r:id="rId4">
                    <a:extLst>
                      <a:ext uri="{A12FA001-AC4F-418D-AE19-62706E023703}">
                        <ahyp:hlinkClr val="tx"/>
                      </a:ext>
                    </a:extLst>
                  </a:hlinkClick>
                </a:rPr>
                <a:t>xxxxxxx@xxxxxxxx.com</a:t>
              </a:r>
              <a:endParaRPr b="1" sz="1000">
                <a:latin typeface="Calibri"/>
                <a:ea typeface="Calibri"/>
                <a:cs typeface="Calibri"/>
                <a:sym typeface="Calibri"/>
              </a:endParaRPr>
            </a:p>
          </p:txBody>
        </p:sp>
      </p:grpSp>
      <p:grpSp>
        <p:nvGrpSpPr>
          <p:cNvPr id="68" name="Google Shape;68;p13"/>
          <p:cNvGrpSpPr/>
          <p:nvPr/>
        </p:nvGrpSpPr>
        <p:grpSpPr>
          <a:xfrm>
            <a:off x="235650" y="3665525"/>
            <a:ext cx="2338200" cy="2965500"/>
            <a:chOff x="235650" y="3665525"/>
            <a:chExt cx="2338200" cy="2965500"/>
          </a:xfrm>
        </p:grpSpPr>
        <p:sp>
          <p:nvSpPr>
            <p:cNvPr id="69" name="Google Shape;69;p13"/>
            <p:cNvSpPr/>
            <p:nvPr/>
          </p:nvSpPr>
          <p:spPr>
            <a:xfrm>
              <a:off x="235650" y="3665525"/>
              <a:ext cx="1650300" cy="338700"/>
            </a:xfrm>
            <a:prstGeom prst="round2SameRect">
              <a:avLst>
                <a:gd fmla="val 50000" name="adj1"/>
                <a:gd fmla="val 0" name="adj2"/>
              </a:avLst>
            </a:prstGeom>
            <a:solidFill>
              <a:srgbClr val="FCE5CD"/>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txBox="1"/>
            <p:nvPr/>
          </p:nvSpPr>
          <p:spPr>
            <a:xfrm>
              <a:off x="235650" y="36655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ACADEMIC ACHIEVEMENTS</a:t>
              </a:r>
              <a:endParaRPr b="1" sz="1000">
                <a:latin typeface="Calibri"/>
                <a:ea typeface="Calibri"/>
                <a:cs typeface="Calibri"/>
                <a:sym typeface="Calibri"/>
              </a:endParaRPr>
            </a:p>
          </p:txBody>
        </p:sp>
        <p:sp>
          <p:nvSpPr>
            <p:cNvPr id="71" name="Google Shape;71;p13"/>
            <p:cNvSpPr txBox="1"/>
            <p:nvPr/>
          </p:nvSpPr>
          <p:spPr>
            <a:xfrm>
              <a:off x="235650" y="4004225"/>
              <a:ext cx="2338200" cy="2626800"/>
            </a:xfrm>
            <a:prstGeom prst="rect">
              <a:avLst/>
            </a:prstGeom>
            <a:noFill/>
            <a:ln cap="flat" cmpd="sng" w="9525">
              <a:solidFill>
                <a:srgbClr val="F6B26B"/>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72" name="Google Shape;72;p13"/>
          <p:cNvSpPr/>
          <p:nvPr/>
        </p:nvSpPr>
        <p:spPr>
          <a:xfrm>
            <a:off x="2790800" y="3665525"/>
            <a:ext cx="1650300" cy="338700"/>
          </a:xfrm>
          <a:prstGeom prst="round2SameRect">
            <a:avLst>
              <a:gd fmla="val 50000" name="adj1"/>
              <a:gd fmla="val 0" name="adj2"/>
            </a:avLst>
          </a:prstGeom>
          <a:solidFill>
            <a:srgbClr val="FCE5CD"/>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3"/>
          <p:cNvSpPr txBox="1"/>
          <p:nvPr/>
        </p:nvSpPr>
        <p:spPr>
          <a:xfrm>
            <a:off x="2790800" y="36655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PROFESSIONAL EXPERIENCE</a:t>
            </a:r>
            <a:endParaRPr b="1" sz="1000">
              <a:latin typeface="Calibri"/>
              <a:ea typeface="Calibri"/>
              <a:cs typeface="Calibri"/>
              <a:sym typeface="Calibri"/>
            </a:endParaRPr>
          </a:p>
        </p:txBody>
      </p:sp>
      <p:sp>
        <p:nvSpPr>
          <p:cNvPr id="74" name="Google Shape;74;p13"/>
          <p:cNvSpPr txBox="1"/>
          <p:nvPr/>
        </p:nvSpPr>
        <p:spPr>
          <a:xfrm>
            <a:off x="2790800" y="4004225"/>
            <a:ext cx="4533300" cy="5985300"/>
          </a:xfrm>
          <a:prstGeom prst="rect">
            <a:avLst/>
          </a:prstGeom>
          <a:noFill/>
          <a:ln cap="flat" cmpd="sng" w="9525">
            <a:solidFill>
              <a:srgbClr val="F6B26B"/>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5" name="Google Shape;75;p13"/>
          <p:cNvSpPr/>
          <p:nvPr/>
        </p:nvSpPr>
        <p:spPr>
          <a:xfrm>
            <a:off x="235650" y="10161275"/>
            <a:ext cx="7088400" cy="338700"/>
          </a:xfrm>
          <a:prstGeom prst="round2SameRect">
            <a:avLst>
              <a:gd fmla="val 0"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Page 1 of 1</a:t>
            </a:r>
            <a:endParaRPr sz="1000">
              <a:latin typeface="Calibri"/>
              <a:ea typeface="Calibri"/>
              <a:cs typeface="Calibri"/>
              <a:sym typeface="Calibri"/>
            </a:endParaRPr>
          </a:p>
        </p:txBody>
      </p:sp>
      <p:grpSp>
        <p:nvGrpSpPr>
          <p:cNvPr id="76" name="Google Shape;76;p13"/>
          <p:cNvGrpSpPr/>
          <p:nvPr/>
        </p:nvGrpSpPr>
        <p:grpSpPr>
          <a:xfrm>
            <a:off x="235650" y="6808025"/>
            <a:ext cx="2338200" cy="2447400"/>
            <a:chOff x="235650" y="6808025"/>
            <a:chExt cx="2338200" cy="2447400"/>
          </a:xfrm>
        </p:grpSpPr>
        <p:sp>
          <p:nvSpPr>
            <p:cNvPr id="77" name="Google Shape;77;p13"/>
            <p:cNvSpPr/>
            <p:nvPr/>
          </p:nvSpPr>
          <p:spPr>
            <a:xfrm>
              <a:off x="235650" y="6808025"/>
              <a:ext cx="2338200" cy="338700"/>
            </a:xfrm>
            <a:prstGeom prst="round2SameRect">
              <a:avLst>
                <a:gd fmla="val 50000" name="adj1"/>
                <a:gd fmla="val 0" name="adj2"/>
              </a:avLst>
            </a:prstGeom>
            <a:solidFill>
              <a:srgbClr val="FCE5CD"/>
            </a:solid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LANGUAGE &amp; SOFTWARE PROFICIENCY</a:t>
              </a:r>
              <a:endParaRPr b="1" sz="1000">
                <a:latin typeface="Calibri"/>
                <a:ea typeface="Calibri"/>
                <a:cs typeface="Calibri"/>
                <a:sym typeface="Calibri"/>
              </a:endParaRPr>
            </a:p>
          </p:txBody>
        </p:sp>
        <p:sp>
          <p:nvSpPr>
            <p:cNvPr id="79" name="Google Shape;79;p13"/>
            <p:cNvSpPr txBox="1"/>
            <p:nvPr/>
          </p:nvSpPr>
          <p:spPr>
            <a:xfrm>
              <a:off x="235650" y="7146725"/>
              <a:ext cx="2338200" cy="2108700"/>
            </a:xfrm>
            <a:prstGeom prst="rect">
              <a:avLst/>
            </a:prstGeom>
            <a:noFill/>
            <a:ln cap="flat" cmpd="sng" w="9525">
              <a:solidFill>
                <a:srgbClr val="F6B26B"/>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80" name="Google Shape;80;p13"/>
          <p:cNvGrpSpPr/>
          <p:nvPr/>
        </p:nvGrpSpPr>
        <p:grpSpPr>
          <a:xfrm>
            <a:off x="2790800" y="2118125"/>
            <a:ext cx="4533300" cy="1446900"/>
            <a:chOff x="2790800" y="2118125"/>
            <a:chExt cx="4533300" cy="1446900"/>
          </a:xfrm>
        </p:grpSpPr>
        <p:sp>
          <p:nvSpPr>
            <p:cNvPr id="81" name="Google Shape;81;p13"/>
            <p:cNvSpPr/>
            <p:nvPr/>
          </p:nvSpPr>
          <p:spPr>
            <a:xfrm>
              <a:off x="2790800" y="2118125"/>
              <a:ext cx="1514400" cy="338700"/>
            </a:xfrm>
            <a:prstGeom prst="round2SameRect">
              <a:avLst>
                <a:gd fmla="val 50000" name="adj1"/>
                <a:gd fmla="val 0" name="adj2"/>
              </a:avLst>
            </a:prstGeom>
            <a:noFill/>
            <a:ln cap="flat" cmpd="sng" w="9525">
              <a:solidFill>
                <a:srgbClr val="F6B26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latin typeface="Calibri"/>
                  <a:ea typeface="Calibri"/>
                  <a:cs typeface="Calibri"/>
                  <a:sym typeface="Calibri"/>
                </a:rPr>
                <a:t>ABOUT ME</a:t>
              </a:r>
              <a:endParaRPr b="1" sz="1000">
                <a:latin typeface="Calibri"/>
                <a:ea typeface="Calibri"/>
                <a:cs typeface="Calibri"/>
                <a:sym typeface="Calibri"/>
              </a:endParaRPr>
            </a:p>
          </p:txBody>
        </p:sp>
        <p:sp>
          <p:nvSpPr>
            <p:cNvPr id="83" name="Google Shape;83;p13"/>
            <p:cNvSpPr txBox="1"/>
            <p:nvPr/>
          </p:nvSpPr>
          <p:spPr>
            <a:xfrm>
              <a:off x="2790800" y="2456825"/>
              <a:ext cx="4533300" cy="1108200"/>
            </a:xfrm>
            <a:prstGeom prst="rect">
              <a:avLst/>
            </a:prstGeom>
            <a:solidFill>
              <a:srgbClr val="FCE5CD"/>
            </a:solidFill>
            <a:ln cap="flat" cmpd="sng" w="9525">
              <a:solidFill>
                <a:srgbClr val="F6B26B"/>
              </a:solidFill>
              <a:prstDash val="solid"/>
              <a:round/>
              <a:headEnd len="sm" w="sm" type="none"/>
              <a:tailEnd len="sm" w="sm" type="none"/>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