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mailto:xxxxxxx@xxxxxxxx.com" TargetMode="External"/><Relationship Id="rId4" Type="http://schemas.openxmlformats.org/officeDocument/2006/relationships/hyperlink" Target="https://www.linkedin.com/in/jerome-ga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235650" y="2103125"/>
            <a:ext cx="2338200" cy="1385400"/>
            <a:chOff x="235650" y="2103125"/>
            <a:chExt cx="2338200" cy="1385400"/>
          </a:xfrm>
        </p:grpSpPr>
        <p:sp>
          <p:nvSpPr>
            <p:cNvPr id="55" name="Google Shape;55;p13"/>
            <p:cNvSpPr/>
            <p:nvPr/>
          </p:nvSpPr>
          <p:spPr>
            <a:xfrm>
              <a:off x="235650" y="2103125"/>
              <a:ext cx="2338200" cy="338700"/>
            </a:xfrm>
            <a:prstGeom prst="round2DiagRect">
              <a:avLst>
                <a:gd fmla="val 0" name="adj1"/>
                <a:gd fmla="val 50000" name="adj2"/>
              </a:avLst>
            </a:prstGeom>
            <a:gradFill>
              <a:gsLst>
                <a:gs pos="0">
                  <a:srgbClr val="DB0000"/>
                </a:gs>
                <a:gs pos="100000">
                  <a:srgbClr val="540303"/>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txBox="1"/>
            <p:nvPr/>
          </p:nvSpPr>
          <p:spPr>
            <a:xfrm>
              <a:off x="235650" y="21031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PERSONAL DETAILS</a:t>
              </a:r>
              <a:endParaRPr sz="1000">
                <a:solidFill>
                  <a:srgbClr val="FFFFFF"/>
                </a:solidFill>
                <a:latin typeface="Calibri"/>
                <a:ea typeface="Calibri"/>
                <a:cs typeface="Calibri"/>
                <a:sym typeface="Calibri"/>
              </a:endParaRPr>
            </a:p>
          </p:txBody>
        </p:sp>
        <p:sp>
          <p:nvSpPr>
            <p:cNvPr id="57" name="Google Shape;57;p13"/>
            <p:cNvSpPr txBox="1"/>
            <p:nvPr/>
          </p:nvSpPr>
          <p:spPr>
            <a:xfrm>
              <a:off x="235650" y="2441825"/>
              <a:ext cx="2338200" cy="1046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AISHA B HASLINDA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1990</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SINGLE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S9088888Z</a:t>
              </a:r>
              <a:endParaRPr sz="1000">
                <a:latin typeface="Calibri"/>
                <a:ea typeface="Calibri"/>
                <a:cs typeface="Calibri"/>
                <a:sym typeface="Calibri"/>
              </a:endParaRPr>
            </a:p>
          </p:txBody>
        </p:sp>
      </p:grpSp>
      <p:grpSp>
        <p:nvGrpSpPr>
          <p:cNvPr id="58" name="Google Shape;58;p13"/>
          <p:cNvGrpSpPr/>
          <p:nvPr/>
        </p:nvGrpSpPr>
        <p:grpSpPr>
          <a:xfrm>
            <a:off x="235650" y="3665525"/>
            <a:ext cx="2338200" cy="2965500"/>
            <a:chOff x="235650" y="3665525"/>
            <a:chExt cx="2338200" cy="2965500"/>
          </a:xfrm>
        </p:grpSpPr>
        <p:sp>
          <p:nvSpPr>
            <p:cNvPr id="59" name="Google Shape;59;p13"/>
            <p:cNvSpPr/>
            <p:nvPr/>
          </p:nvSpPr>
          <p:spPr>
            <a:xfrm>
              <a:off x="235650" y="3665525"/>
              <a:ext cx="2338200" cy="338700"/>
            </a:xfrm>
            <a:prstGeom prst="round2DiagRect">
              <a:avLst>
                <a:gd fmla="val 0" name="adj1"/>
                <a:gd fmla="val 50000" name="adj2"/>
              </a:avLst>
            </a:prstGeom>
            <a:gradFill>
              <a:gsLst>
                <a:gs pos="0">
                  <a:srgbClr val="DB0000"/>
                </a:gs>
                <a:gs pos="100000">
                  <a:srgbClr val="540303"/>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13"/>
            <p:cNvSpPr txBox="1"/>
            <p:nvPr/>
          </p:nvSpPr>
          <p:spPr>
            <a:xfrm>
              <a:off x="235650" y="36655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ACADEMIC ACHIEVEMENTS</a:t>
              </a:r>
              <a:endParaRPr sz="1000">
                <a:solidFill>
                  <a:srgbClr val="FFFFFF"/>
                </a:solidFill>
                <a:latin typeface="Calibri"/>
                <a:ea typeface="Calibri"/>
                <a:cs typeface="Calibri"/>
                <a:sym typeface="Calibri"/>
              </a:endParaRPr>
            </a:p>
          </p:txBody>
        </p:sp>
        <p:sp>
          <p:nvSpPr>
            <p:cNvPr id="61" name="Google Shape;61;p13"/>
            <p:cNvSpPr txBox="1"/>
            <p:nvPr/>
          </p:nvSpPr>
          <p:spPr>
            <a:xfrm>
              <a:off x="235650" y="4004225"/>
              <a:ext cx="2338200" cy="26268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sp>
        <p:nvSpPr>
          <p:cNvPr id="62" name="Google Shape;62;p13"/>
          <p:cNvSpPr/>
          <p:nvPr/>
        </p:nvSpPr>
        <p:spPr>
          <a:xfrm>
            <a:off x="2790800" y="3665525"/>
            <a:ext cx="4533300" cy="338700"/>
          </a:xfrm>
          <a:prstGeom prst="round2DiagRect">
            <a:avLst>
              <a:gd fmla="val 0" name="adj1"/>
              <a:gd fmla="val 50000" name="adj2"/>
            </a:avLst>
          </a:prstGeom>
          <a:gradFill>
            <a:gsLst>
              <a:gs pos="0">
                <a:srgbClr val="DB0000"/>
              </a:gs>
              <a:gs pos="100000">
                <a:srgbClr val="540303"/>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3" name="Google Shape;63;p13"/>
          <p:cNvSpPr txBox="1"/>
          <p:nvPr/>
        </p:nvSpPr>
        <p:spPr>
          <a:xfrm>
            <a:off x="2790800" y="3665525"/>
            <a:ext cx="4533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PROFESSIONAL EXPERIENCE</a:t>
            </a:r>
            <a:endParaRPr sz="1000">
              <a:solidFill>
                <a:srgbClr val="FFFFFF"/>
              </a:solidFill>
              <a:latin typeface="Calibri"/>
              <a:ea typeface="Calibri"/>
              <a:cs typeface="Calibri"/>
              <a:sym typeface="Calibri"/>
            </a:endParaRPr>
          </a:p>
        </p:txBody>
      </p:sp>
      <p:sp>
        <p:nvSpPr>
          <p:cNvPr id="64" name="Google Shape;64;p13"/>
          <p:cNvSpPr txBox="1"/>
          <p:nvPr/>
        </p:nvSpPr>
        <p:spPr>
          <a:xfrm>
            <a:off x="2790800" y="4004225"/>
            <a:ext cx="4533300" cy="59853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Assistant Director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CONSULTING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Senior Manager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Assistant Manager</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ACME GROUP</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sp>
        <p:nvSpPr>
          <p:cNvPr id="65" name="Google Shape;65;p13"/>
          <p:cNvSpPr/>
          <p:nvPr/>
        </p:nvSpPr>
        <p:spPr>
          <a:xfrm>
            <a:off x="235650" y="10161275"/>
            <a:ext cx="7088400" cy="338700"/>
          </a:xfrm>
          <a:prstGeom prst="round2SameRect">
            <a:avLst>
              <a:gd fmla="val 0" name="adj1"/>
              <a:gd fmla="val 0" name="adj2"/>
            </a:avLst>
          </a:prstGeom>
          <a:gradFill>
            <a:gsLst>
              <a:gs pos="0">
                <a:srgbClr val="DB0000"/>
              </a:gs>
              <a:gs pos="100000">
                <a:srgbClr val="540303"/>
              </a:gs>
            </a:gsLst>
            <a:path path="circle">
              <a:fillToRect b="50%" l="50%" r="50%" t="50%"/>
            </a:path>
            <a:tileRect/>
          </a:gradFill>
          <a:ln>
            <a:noFill/>
          </a:ln>
        </p:spPr>
        <p:txBody>
          <a:bodyPr anchorCtr="0" anchor="ctr" bIns="91425" lIns="91425" spcFirstLastPara="1" rIns="91425" wrap="square" tIns="91425">
            <a:noAutofit/>
          </a:bodyPr>
          <a:lstStyle/>
          <a:p>
            <a:pPr indent="0" lvl="0" marL="0" rtl="0" algn="r">
              <a:spcBef>
                <a:spcPts val="0"/>
              </a:spcBef>
              <a:spcAft>
                <a:spcPts val="0"/>
              </a:spcAft>
              <a:buNone/>
            </a:pPr>
            <a:r>
              <a:rPr lang="en" sz="1000">
                <a:solidFill>
                  <a:srgbClr val="FFFFFF"/>
                </a:solidFill>
                <a:latin typeface="Calibri"/>
                <a:ea typeface="Calibri"/>
                <a:cs typeface="Calibri"/>
                <a:sym typeface="Calibri"/>
              </a:rPr>
              <a:t>Page 1 of 1</a:t>
            </a:r>
            <a:endParaRPr sz="1000">
              <a:solidFill>
                <a:srgbClr val="FFFFFF"/>
              </a:solidFill>
              <a:latin typeface="Calibri"/>
              <a:ea typeface="Calibri"/>
              <a:cs typeface="Calibri"/>
              <a:sym typeface="Calibri"/>
            </a:endParaRPr>
          </a:p>
        </p:txBody>
      </p:sp>
      <p:grpSp>
        <p:nvGrpSpPr>
          <p:cNvPr id="66" name="Google Shape;66;p13"/>
          <p:cNvGrpSpPr/>
          <p:nvPr/>
        </p:nvGrpSpPr>
        <p:grpSpPr>
          <a:xfrm>
            <a:off x="235650" y="6808025"/>
            <a:ext cx="2338200" cy="2447400"/>
            <a:chOff x="235650" y="6808025"/>
            <a:chExt cx="2338200" cy="2447400"/>
          </a:xfrm>
        </p:grpSpPr>
        <p:sp>
          <p:nvSpPr>
            <p:cNvPr id="67" name="Google Shape;67;p13"/>
            <p:cNvSpPr/>
            <p:nvPr/>
          </p:nvSpPr>
          <p:spPr>
            <a:xfrm>
              <a:off x="235650" y="6808025"/>
              <a:ext cx="2338200" cy="338700"/>
            </a:xfrm>
            <a:prstGeom prst="round2DiagRect">
              <a:avLst>
                <a:gd fmla="val 0" name="adj1"/>
                <a:gd fmla="val 50000" name="adj2"/>
              </a:avLst>
            </a:prstGeom>
            <a:gradFill>
              <a:gsLst>
                <a:gs pos="0">
                  <a:srgbClr val="DB0000"/>
                </a:gs>
                <a:gs pos="100000">
                  <a:srgbClr val="540303"/>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3"/>
            <p:cNvSpPr txBox="1"/>
            <p:nvPr/>
          </p:nvSpPr>
          <p:spPr>
            <a:xfrm>
              <a:off x="235650" y="68080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LANGUAGE &amp; SOFTWARE PROFICIENCY</a:t>
              </a:r>
              <a:endParaRPr sz="1000">
                <a:solidFill>
                  <a:srgbClr val="FFFFFF"/>
                </a:solidFill>
                <a:latin typeface="Calibri"/>
                <a:ea typeface="Calibri"/>
                <a:cs typeface="Calibri"/>
                <a:sym typeface="Calibri"/>
              </a:endParaRPr>
            </a:p>
          </p:txBody>
        </p:sp>
        <p:sp>
          <p:nvSpPr>
            <p:cNvPr id="69" name="Google Shape;69;p13"/>
            <p:cNvSpPr txBox="1"/>
            <p:nvPr/>
          </p:nvSpPr>
          <p:spPr>
            <a:xfrm>
              <a:off x="235650" y="7146725"/>
              <a:ext cx="2338200" cy="210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MELAYU</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grpSp>
        <p:nvGrpSpPr>
          <p:cNvPr id="70" name="Google Shape;70;p13"/>
          <p:cNvGrpSpPr/>
          <p:nvPr/>
        </p:nvGrpSpPr>
        <p:grpSpPr>
          <a:xfrm>
            <a:off x="2790800" y="2118125"/>
            <a:ext cx="4533300" cy="1446900"/>
            <a:chOff x="2790800" y="2118125"/>
            <a:chExt cx="4533300" cy="1446900"/>
          </a:xfrm>
        </p:grpSpPr>
        <p:sp>
          <p:nvSpPr>
            <p:cNvPr id="71" name="Google Shape;71;p13"/>
            <p:cNvSpPr/>
            <p:nvPr/>
          </p:nvSpPr>
          <p:spPr>
            <a:xfrm>
              <a:off x="2790800" y="2118125"/>
              <a:ext cx="1514400" cy="338700"/>
            </a:xfrm>
            <a:prstGeom prst="round2DiagRect">
              <a:avLst>
                <a:gd fmla="val 0" name="adj1"/>
                <a:gd fmla="val 50000" name="adj2"/>
              </a:avLst>
            </a:prstGeom>
            <a:gradFill>
              <a:gsLst>
                <a:gs pos="0">
                  <a:srgbClr val="DB0000"/>
                </a:gs>
                <a:gs pos="100000">
                  <a:srgbClr val="540303"/>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ABOUT ME</a:t>
              </a:r>
              <a:endParaRPr sz="1000">
                <a:solidFill>
                  <a:srgbClr val="FFFFFF"/>
                </a:solidFill>
                <a:latin typeface="Calibri"/>
                <a:ea typeface="Calibri"/>
                <a:cs typeface="Calibri"/>
                <a:sym typeface="Calibri"/>
              </a:endParaRPr>
            </a:p>
          </p:txBody>
        </p:sp>
        <p:sp>
          <p:nvSpPr>
            <p:cNvPr id="73" name="Google Shape;73;p13"/>
            <p:cNvSpPr txBox="1"/>
            <p:nvPr/>
          </p:nvSpPr>
          <p:spPr>
            <a:xfrm>
              <a:off x="2790800" y="2456825"/>
              <a:ext cx="4533300" cy="1108200"/>
            </a:xfrm>
            <a:prstGeom prst="rect">
              <a:avLst/>
            </a:prstGeom>
            <a:noFill/>
            <a:ln>
              <a:noFill/>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solidFill>
                    <a:schemeClr val="dk1"/>
                  </a:solidFill>
                  <a:highlight>
                    <a:srgbClr val="FFFFFF"/>
                  </a:highlight>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grpSp>
      <p:grpSp>
        <p:nvGrpSpPr>
          <p:cNvPr id="74" name="Google Shape;74;p13"/>
          <p:cNvGrpSpPr/>
          <p:nvPr/>
        </p:nvGrpSpPr>
        <p:grpSpPr>
          <a:xfrm>
            <a:off x="235300" y="235300"/>
            <a:ext cx="7088700" cy="1720800"/>
            <a:chOff x="235300" y="235300"/>
            <a:chExt cx="7088700" cy="1720800"/>
          </a:xfrm>
        </p:grpSpPr>
        <p:sp>
          <p:nvSpPr>
            <p:cNvPr id="75" name="Google Shape;75;p13"/>
            <p:cNvSpPr/>
            <p:nvPr/>
          </p:nvSpPr>
          <p:spPr>
            <a:xfrm>
              <a:off x="235300" y="235300"/>
              <a:ext cx="7088700" cy="1720800"/>
            </a:xfrm>
            <a:prstGeom prst="round2DiagRect">
              <a:avLst>
                <a:gd fmla="val 16667" name="adj1"/>
                <a:gd fmla="val 0" name="adj2"/>
              </a:avLst>
            </a:prstGeom>
            <a:gradFill>
              <a:gsLst>
                <a:gs pos="0">
                  <a:srgbClr val="DB0000"/>
                </a:gs>
                <a:gs pos="100000">
                  <a:srgbClr val="540303"/>
                </a:gs>
              </a:gsLst>
              <a:path path="circle">
                <a:fillToRect b="50%" l="50%" r="50%" t="50%"/>
              </a:path>
              <a:tileRect/>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txBox="1"/>
            <p:nvPr/>
          </p:nvSpPr>
          <p:spPr>
            <a:xfrm>
              <a:off x="235300" y="823875"/>
              <a:ext cx="3544800" cy="646500"/>
            </a:xfrm>
            <a:prstGeom prst="rect">
              <a:avLst/>
            </a:prstGeom>
            <a:noFill/>
            <a:ln>
              <a:noFill/>
            </a:ln>
          </p:spPr>
          <p:txBody>
            <a:bodyPr anchorCtr="0" anchor="t" bIns="91425" lIns="91425" spcFirstLastPara="1" rIns="91425" wrap="square" tIns="91425">
              <a:spAutoFit/>
            </a:bodyPr>
            <a:lstStyle/>
            <a:p>
              <a:pPr indent="457200" lvl="0" marL="0" rtl="0" algn="l">
                <a:spcBef>
                  <a:spcPts val="0"/>
                </a:spcBef>
                <a:spcAft>
                  <a:spcPts val="0"/>
                </a:spcAft>
                <a:buNone/>
              </a:pPr>
              <a:r>
                <a:rPr lang="en" sz="3000">
                  <a:solidFill>
                    <a:srgbClr val="FFFFFF"/>
                  </a:solidFill>
                  <a:latin typeface="Calibri"/>
                  <a:ea typeface="Calibri"/>
                  <a:cs typeface="Calibri"/>
                  <a:sym typeface="Calibri"/>
                </a:rPr>
                <a:t>AISHA HASLINDA</a:t>
              </a:r>
              <a:endParaRPr sz="3000">
                <a:solidFill>
                  <a:srgbClr val="FFFFFF"/>
                </a:solidFill>
                <a:latin typeface="Calibri"/>
                <a:ea typeface="Calibri"/>
                <a:cs typeface="Calibri"/>
                <a:sym typeface="Calibri"/>
              </a:endParaRPr>
            </a:p>
          </p:txBody>
        </p:sp>
        <p:sp>
          <p:nvSpPr>
            <p:cNvPr id="77" name="Google Shape;77;p13"/>
            <p:cNvSpPr txBox="1"/>
            <p:nvPr/>
          </p:nvSpPr>
          <p:spPr>
            <a:xfrm>
              <a:off x="4491050" y="823875"/>
              <a:ext cx="28329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rgbClr val="FFFFFF"/>
                  </a:solidFill>
                  <a:latin typeface="Calibri"/>
                  <a:ea typeface="Calibri"/>
                  <a:cs typeface="Calibri"/>
                  <a:sym typeface="Calibri"/>
                </a:rPr>
                <a:t>Email: </a:t>
              </a:r>
              <a:r>
                <a:rPr lang="en" sz="1000" u="sng">
                  <a:solidFill>
                    <a:srgbClr val="FFFFFF"/>
                  </a:solidFill>
                  <a:latin typeface="Calibri"/>
                  <a:ea typeface="Calibri"/>
                  <a:cs typeface="Calibri"/>
                  <a:sym typeface="Calibri"/>
                  <a:hlinkClick r:id="rId3">
                    <a:extLst>
                      <a:ext uri="{A12FA001-AC4F-418D-AE19-62706E023703}">
                        <ahyp:hlinkClr val="tx"/>
                      </a:ext>
                    </a:extLst>
                  </a:hlinkClick>
                </a:rPr>
                <a:t>xxxxxxx@xxxxxxxx.com</a:t>
              </a:r>
              <a:endParaRPr sz="1000">
                <a:solidFill>
                  <a:srgbClr val="FFFFFF"/>
                </a:solidFill>
                <a:latin typeface="Calibri"/>
                <a:ea typeface="Calibri"/>
                <a:cs typeface="Calibri"/>
                <a:sym typeface="Calibri"/>
              </a:endParaRPr>
            </a:p>
            <a:p>
              <a:pPr indent="0" lvl="0" marL="0" rtl="0" algn="l">
                <a:spcBef>
                  <a:spcPts val="0"/>
                </a:spcBef>
                <a:spcAft>
                  <a:spcPts val="0"/>
                </a:spcAft>
                <a:buNone/>
              </a:pPr>
              <a:r>
                <a:rPr lang="en" sz="1000">
                  <a:solidFill>
                    <a:srgbClr val="FFFFFF"/>
                  </a:solidFill>
                  <a:latin typeface="Calibri"/>
                  <a:ea typeface="Calibri"/>
                  <a:cs typeface="Calibri"/>
                  <a:sym typeface="Calibri"/>
                </a:rPr>
                <a:t>Mobile: +65 888 8888 </a:t>
              </a:r>
              <a:endParaRPr sz="1000">
                <a:solidFill>
                  <a:srgbClr val="FFFFFF"/>
                </a:solidFill>
                <a:latin typeface="Calibri"/>
                <a:ea typeface="Calibri"/>
                <a:cs typeface="Calibri"/>
                <a:sym typeface="Calibri"/>
              </a:endParaRPr>
            </a:p>
            <a:p>
              <a:pPr indent="0" lvl="0" marL="0" rtl="0" algn="l">
                <a:spcBef>
                  <a:spcPts val="0"/>
                </a:spcBef>
                <a:spcAft>
                  <a:spcPts val="0"/>
                </a:spcAft>
                <a:buNone/>
              </a:pPr>
              <a:r>
                <a:rPr lang="en" sz="1000">
                  <a:solidFill>
                    <a:srgbClr val="FFFFFF"/>
                  </a:solidFill>
                  <a:latin typeface="Calibri"/>
                  <a:ea typeface="Calibri"/>
                  <a:cs typeface="Calibri"/>
                  <a:sym typeface="Calibri"/>
                </a:rPr>
                <a:t>LinkedIn: </a:t>
              </a:r>
              <a:r>
                <a:rPr lang="en" sz="1000" u="sng">
                  <a:solidFill>
                    <a:srgbClr val="FFFFFF"/>
                  </a:solidFill>
                  <a:latin typeface="Calibri"/>
                  <a:ea typeface="Calibri"/>
                  <a:cs typeface="Calibri"/>
                  <a:sym typeface="Calibri"/>
                  <a:hlinkClick r:id="rId4">
                    <a:extLst>
                      <a:ext uri="{A12FA001-AC4F-418D-AE19-62706E023703}">
                        <ahyp:hlinkClr val="tx"/>
                      </a:ext>
                    </a:extLst>
                  </a:hlinkClick>
                </a:rPr>
                <a:t>https://www.linkedin.com/in/</a:t>
              </a:r>
              <a:r>
                <a:rPr lang="en"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sp>
          <p:nvSpPr>
            <p:cNvPr id="78" name="Google Shape;78;p13"/>
            <p:cNvSpPr txBox="1"/>
            <p:nvPr/>
          </p:nvSpPr>
          <p:spPr>
            <a:xfrm>
              <a:off x="688050" y="611525"/>
              <a:ext cx="14334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000">
                  <a:solidFill>
                    <a:srgbClr val="FFFFFF"/>
                  </a:solidFill>
                  <a:latin typeface="Calibri"/>
                  <a:ea typeface="Calibri"/>
                  <a:cs typeface="Calibri"/>
                  <a:sym typeface="Calibri"/>
                </a:rPr>
                <a:t>For Your Consideration</a:t>
              </a:r>
              <a:endParaRPr sz="1000">
                <a:solidFill>
                  <a:srgbClr val="FFFFFF"/>
                </a:solidFill>
                <a:latin typeface="Calibri"/>
                <a:ea typeface="Calibri"/>
                <a:cs typeface="Calibri"/>
                <a:sym typeface="Calibri"/>
              </a:endParaRPr>
            </a:p>
          </p:txBody>
        </p:sp>
        <p:cxnSp>
          <p:nvCxnSpPr>
            <p:cNvPr id="79" name="Google Shape;79;p13"/>
            <p:cNvCxnSpPr/>
            <p:nvPr/>
          </p:nvCxnSpPr>
          <p:spPr>
            <a:xfrm>
              <a:off x="3948100" y="461975"/>
              <a:ext cx="0" cy="1266900"/>
            </a:xfrm>
            <a:prstGeom prst="straightConnector1">
              <a:avLst/>
            </a:prstGeom>
            <a:noFill/>
            <a:ln cap="flat" cmpd="sng" w="9525">
              <a:solidFill>
                <a:srgbClr val="FFFFFF"/>
              </a:solidFill>
              <a:prstDash val="solid"/>
              <a:round/>
              <a:headEnd len="med" w="med" type="none"/>
              <a:tailEnd len="med" w="med" type="none"/>
            </a:ln>
          </p:spPr>
        </p:cxn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