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692000" cx="7560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368">
          <p15:clr>
            <a:srgbClr val="A4A3A4"/>
          </p15:clr>
        </p15:guide>
        <p15:guide id="2" pos="23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368" orient="horz"/>
        <p:guide pos="2381"/>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2217050" y="685800"/>
            <a:ext cx="2424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57712" y="1547778"/>
            <a:ext cx="7044600" cy="426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57705" y="5891409"/>
            <a:ext cx="7044600" cy="1647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57705" y="2299346"/>
            <a:ext cx="7044600" cy="4081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57705" y="6552657"/>
            <a:ext cx="7044600" cy="27039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57705" y="4471058"/>
            <a:ext cx="7044600" cy="17499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57705" y="2395696"/>
            <a:ext cx="7044600" cy="71019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57705"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3995291" y="2395696"/>
            <a:ext cx="3306900" cy="71019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57705" y="925091"/>
            <a:ext cx="7044600" cy="11904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57705" y="1154948"/>
            <a:ext cx="2321700" cy="15708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57705" y="2888617"/>
            <a:ext cx="2321700" cy="66090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05325" y="935745"/>
            <a:ext cx="5264700" cy="8503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780000" y="-260"/>
            <a:ext cx="3780000" cy="10692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19508" y="2563450"/>
            <a:ext cx="3344400" cy="3081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19508" y="5826865"/>
            <a:ext cx="3344400" cy="2567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083839" y="1505164"/>
            <a:ext cx="3172200" cy="76812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57705" y="8794266"/>
            <a:ext cx="4959600" cy="12579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004788" y="9693616"/>
            <a:ext cx="453600" cy="8181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57705" y="925091"/>
            <a:ext cx="7044600" cy="1190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57705" y="2395696"/>
            <a:ext cx="7044600" cy="71019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004788" y="9693616"/>
            <a:ext cx="453600" cy="8181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xxxxxxx@xxxxxxxx.com" TargetMode="External"/><Relationship Id="rId4" Type="http://schemas.openxmlformats.org/officeDocument/2006/relationships/hyperlink" Target="https://www.linkedin.com/in/jerome-ga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98550" y="235300"/>
            <a:ext cx="7155000" cy="1720800"/>
            <a:chOff x="198550" y="235300"/>
            <a:chExt cx="7155000" cy="1720800"/>
          </a:xfrm>
        </p:grpSpPr>
        <p:sp>
          <p:nvSpPr>
            <p:cNvPr id="55" name="Google Shape;55;p13"/>
            <p:cNvSpPr/>
            <p:nvPr/>
          </p:nvSpPr>
          <p:spPr>
            <a:xfrm>
              <a:off x="235300" y="235300"/>
              <a:ext cx="7088700" cy="1720800"/>
            </a:xfrm>
            <a:prstGeom prst="round1Rect">
              <a:avLst>
                <a:gd fmla="val 16667" name="adj"/>
              </a:avLst>
            </a:prstGeom>
            <a:gradFill>
              <a:gsLst>
                <a:gs pos="0">
                  <a:srgbClr val="3177EE"/>
                </a:gs>
                <a:gs pos="100000">
                  <a:srgbClr val="113D8A"/>
                </a:gs>
              </a:gsLst>
              <a:path path="circle">
                <a:fillToRect b="50%" l="50%" r="50%" t="50%"/>
              </a:path>
              <a:tileRect/>
            </a:gra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txBox="1"/>
            <p:nvPr/>
          </p:nvSpPr>
          <p:spPr>
            <a:xfrm>
              <a:off x="235300" y="698925"/>
              <a:ext cx="7088700" cy="6465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000">
                  <a:solidFill>
                    <a:srgbClr val="FFFFFF"/>
                  </a:solidFill>
                  <a:latin typeface="Calibri"/>
                  <a:ea typeface="Calibri"/>
                  <a:cs typeface="Calibri"/>
                  <a:sym typeface="Calibri"/>
                </a:rPr>
                <a:t>JOHN TAN</a:t>
              </a:r>
              <a:endParaRPr sz="3000">
                <a:solidFill>
                  <a:srgbClr val="FFFFFF"/>
                </a:solidFill>
                <a:latin typeface="Calibri"/>
                <a:ea typeface="Calibri"/>
                <a:cs typeface="Calibri"/>
                <a:sym typeface="Calibri"/>
              </a:endParaRPr>
            </a:p>
          </p:txBody>
        </p:sp>
        <p:sp>
          <p:nvSpPr>
            <p:cNvPr id="57" name="Google Shape;57;p13"/>
            <p:cNvSpPr txBox="1"/>
            <p:nvPr/>
          </p:nvSpPr>
          <p:spPr>
            <a:xfrm>
              <a:off x="235650" y="1617400"/>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Email: </a:t>
              </a:r>
              <a:r>
                <a:rPr lang="en" sz="1000" u="sng">
                  <a:solidFill>
                    <a:srgbClr val="FFFFFF"/>
                  </a:solidFill>
                  <a:latin typeface="Calibri"/>
                  <a:ea typeface="Calibri"/>
                  <a:cs typeface="Calibri"/>
                  <a:sym typeface="Calibri"/>
                  <a:hlinkClick r:id="rId3">
                    <a:extLst>
                      <a:ext uri="{A12FA001-AC4F-418D-AE19-62706E023703}">
                        <ahyp:hlinkClr val="tx"/>
                      </a:ext>
                    </a:extLst>
                  </a:hlinkClick>
                </a:rPr>
                <a:t>xxxxxxx@xxxxxxxx.com</a:t>
              </a:r>
              <a:r>
                <a:rPr lang="en" sz="1000">
                  <a:solidFill>
                    <a:srgbClr val="FFFFFF"/>
                  </a:solidFill>
                  <a:latin typeface="Calibri"/>
                  <a:ea typeface="Calibri"/>
                  <a:cs typeface="Calibri"/>
                  <a:sym typeface="Calibri"/>
                </a:rPr>
                <a:t> . Mobile: +65 888 8888 . LinkedIn: </a:t>
              </a:r>
              <a:r>
                <a:rPr lang="en" sz="1000" u="sng">
                  <a:solidFill>
                    <a:srgbClr val="FFFFFF"/>
                  </a:solidFill>
                  <a:latin typeface="Calibri"/>
                  <a:ea typeface="Calibri"/>
                  <a:cs typeface="Calibri"/>
                  <a:sym typeface="Calibri"/>
                  <a:hlinkClick r:id="rId4">
                    <a:extLst>
                      <a:ext uri="{A12FA001-AC4F-418D-AE19-62706E023703}">
                        <ahyp:hlinkClr val="tx"/>
                      </a:ext>
                    </a:extLst>
                  </a:hlinkClick>
                </a:rPr>
                <a:t>https://www.linkedin.com/in/</a:t>
              </a:r>
              <a:r>
                <a:rPr lang="en" sz="1000">
                  <a:solidFill>
                    <a:srgbClr val="FFFFFF"/>
                  </a:solidFill>
                  <a:latin typeface="Calibri"/>
                  <a:ea typeface="Calibri"/>
                  <a:cs typeface="Calibri"/>
                  <a:sym typeface="Calibri"/>
                </a:rPr>
                <a:t>  </a:t>
              </a:r>
              <a:endParaRPr sz="1000">
                <a:solidFill>
                  <a:srgbClr val="FFFFFF"/>
                </a:solidFill>
                <a:latin typeface="Calibri"/>
                <a:ea typeface="Calibri"/>
                <a:cs typeface="Calibri"/>
                <a:sym typeface="Calibri"/>
              </a:endParaRPr>
            </a:p>
          </p:txBody>
        </p:sp>
        <p:cxnSp>
          <p:nvCxnSpPr>
            <p:cNvPr id="58" name="Google Shape;58;p13"/>
            <p:cNvCxnSpPr/>
            <p:nvPr/>
          </p:nvCxnSpPr>
          <p:spPr>
            <a:xfrm>
              <a:off x="198550" y="1630450"/>
              <a:ext cx="7155000" cy="0"/>
            </a:xfrm>
            <a:prstGeom prst="straightConnector1">
              <a:avLst/>
            </a:prstGeom>
            <a:noFill/>
            <a:ln cap="flat" cmpd="sng" w="9525">
              <a:solidFill>
                <a:schemeClr val="lt1"/>
              </a:solidFill>
              <a:prstDash val="solid"/>
              <a:round/>
              <a:headEnd len="med" w="med" type="none"/>
              <a:tailEnd len="med" w="med" type="none"/>
            </a:ln>
          </p:spPr>
        </p:cxnSp>
        <p:sp>
          <p:nvSpPr>
            <p:cNvPr id="59" name="Google Shape;59;p13"/>
            <p:cNvSpPr txBox="1"/>
            <p:nvPr/>
          </p:nvSpPr>
          <p:spPr>
            <a:xfrm>
              <a:off x="231700" y="235300"/>
              <a:ext cx="70887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For Your Consideration</a:t>
              </a:r>
              <a:endParaRPr sz="1000">
                <a:solidFill>
                  <a:srgbClr val="FFFFFF"/>
                </a:solidFill>
                <a:latin typeface="Calibri"/>
                <a:ea typeface="Calibri"/>
                <a:cs typeface="Calibri"/>
                <a:sym typeface="Calibri"/>
              </a:endParaRPr>
            </a:p>
          </p:txBody>
        </p:sp>
      </p:grpSp>
      <p:grpSp>
        <p:nvGrpSpPr>
          <p:cNvPr id="60" name="Google Shape;60;p13"/>
          <p:cNvGrpSpPr/>
          <p:nvPr/>
        </p:nvGrpSpPr>
        <p:grpSpPr>
          <a:xfrm>
            <a:off x="235650" y="2103125"/>
            <a:ext cx="2338200" cy="1385400"/>
            <a:chOff x="235650" y="2103125"/>
            <a:chExt cx="2338200" cy="1385400"/>
          </a:xfrm>
        </p:grpSpPr>
        <p:sp>
          <p:nvSpPr>
            <p:cNvPr id="61" name="Google Shape;61;p13"/>
            <p:cNvSpPr/>
            <p:nvPr/>
          </p:nvSpPr>
          <p:spPr>
            <a:xfrm>
              <a:off x="235650" y="2103125"/>
              <a:ext cx="2338200" cy="338700"/>
            </a:xfrm>
            <a:prstGeom prst="round2SameRect">
              <a:avLst>
                <a:gd fmla="val 5000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PERSONAL DETAILS</a:t>
              </a:r>
              <a:endParaRPr sz="1000">
                <a:solidFill>
                  <a:srgbClr val="FFFFFF"/>
                </a:solidFill>
                <a:latin typeface="Calibri"/>
                <a:ea typeface="Calibri"/>
                <a:cs typeface="Calibri"/>
                <a:sym typeface="Calibri"/>
              </a:endParaRPr>
            </a:p>
          </p:txBody>
        </p:sp>
        <p:sp>
          <p:nvSpPr>
            <p:cNvPr id="63" name="Google Shape;63;p13"/>
            <p:cNvSpPr txBox="1"/>
            <p:nvPr/>
          </p:nvSpPr>
          <p:spPr>
            <a:xfrm>
              <a:off x="235650" y="2441825"/>
              <a:ext cx="2338200" cy="1046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Full Name:	JOHN TAN WEE MENG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Date of Birth:	1 JANUARY 1988</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Nationality:	SINGAPOREAN CITIZEN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Marital Status:	MARRIED</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NRIC No.:	S8888888Z</a:t>
              </a:r>
              <a:endParaRPr sz="1000">
                <a:latin typeface="Calibri"/>
                <a:ea typeface="Calibri"/>
                <a:cs typeface="Calibri"/>
                <a:sym typeface="Calibri"/>
              </a:endParaRPr>
            </a:p>
          </p:txBody>
        </p:sp>
      </p:grpSp>
      <p:grpSp>
        <p:nvGrpSpPr>
          <p:cNvPr id="64" name="Google Shape;64;p13"/>
          <p:cNvGrpSpPr/>
          <p:nvPr/>
        </p:nvGrpSpPr>
        <p:grpSpPr>
          <a:xfrm>
            <a:off x="235650" y="3665525"/>
            <a:ext cx="2338200" cy="2965500"/>
            <a:chOff x="235650" y="2103125"/>
            <a:chExt cx="2338200" cy="2965500"/>
          </a:xfrm>
        </p:grpSpPr>
        <p:sp>
          <p:nvSpPr>
            <p:cNvPr id="65" name="Google Shape;65;p13"/>
            <p:cNvSpPr/>
            <p:nvPr/>
          </p:nvSpPr>
          <p:spPr>
            <a:xfrm>
              <a:off x="235650" y="2103125"/>
              <a:ext cx="2338200" cy="338700"/>
            </a:xfrm>
            <a:prstGeom prst="round2SameRect">
              <a:avLst>
                <a:gd fmla="val 5000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ACADEMIC ACHIEVEMENTS</a:t>
              </a:r>
              <a:endParaRPr sz="1000">
                <a:solidFill>
                  <a:srgbClr val="FFFFFF"/>
                </a:solidFill>
                <a:latin typeface="Calibri"/>
                <a:ea typeface="Calibri"/>
                <a:cs typeface="Calibri"/>
                <a:sym typeface="Calibri"/>
              </a:endParaRPr>
            </a:p>
          </p:txBody>
        </p:sp>
        <p:sp>
          <p:nvSpPr>
            <p:cNvPr id="67" name="Google Shape;67;p13"/>
            <p:cNvSpPr txBox="1"/>
            <p:nvPr/>
          </p:nvSpPr>
          <p:spPr>
            <a:xfrm>
              <a:off x="235650" y="2441825"/>
              <a:ext cx="2338200" cy="262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2019 - 2021</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ACME BUSINESS SCHOOL III</a:t>
              </a:r>
              <a:endParaRPr sz="1000">
                <a:latin typeface="Calibri"/>
                <a:ea typeface="Calibri"/>
                <a:cs typeface="Calibri"/>
                <a:sym typeface="Calibri"/>
              </a:endParaRPr>
            </a:p>
            <a:p>
              <a:pPr indent="0" lvl="0" marL="0" rtl="0" algn="l">
                <a:lnSpc>
                  <a:spcPct val="115000"/>
                </a:lnSpc>
                <a:spcBef>
                  <a:spcPts val="0"/>
                </a:spcBef>
                <a:spcAft>
                  <a:spcPts val="0"/>
                </a:spcAft>
                <a:buNone/>
              </a:pPr>
              <a:r>
                <a:rPr b="1" lang="en" sz="800">
                  <a:latin typeface="Calibri"/>
                  <a:ea typeface="Calibri"/>
                  <a:cs typeface="Calibri"/>
                  <a:sym typeface="Calibri"/>
                </a:rPr>
                <a:t>Masters in Business Administration - MBA</a:t>
              </a:r>
              <a:endParaRPr b="1" sz="8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2015</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BUSINESS SCHOOL II</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Graduate Certificate in Business Administration</a:t>
              </a:r>
              <a:endParaRPr b="1" sz="8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2007 - 2011</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ACME UNIVERSITY OF SINGAPORE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800">
                  <a:solidFill>
                    <a:schemeClr val="dk1"/>
                  </a:solidFill>
                  <a:latin typeface="Calibri"/>
                  <a:ea typeface="Calibri"/>
                  <a:cs typeface="Calibri"/>
                  <a:sym typeface="Calibri"/>
                </a:rPr>
                <a:t>Bachelor of Business Management</a:t>
              </a:r>
              <a:endParaRPr sz="900">
                <a:solidFill>
                  <a:srgbClr val="FF0000"/>
                </a:solidFill>
                <a:latin typeface="Calibri"/>
                <a:ea typeface="Calibri"/>
                <a:cs typeface="Calibri"/>
                <a:sym typeface="Calibri"/>
              </a:endParaRPr>
            </a:p>
            <a:p>
              <a:pPr indent="0" lvl="0" marL="0" rtl="0" algn="just">
                <a:lnSpc>
                  <a:spcPct val="115000"/>
                </a:lnSpc>
                <a:spcBef>
                  <a:spcPts val="0"/>
                </a:spcBef>
                <a:spcAft>
                  <a:spcPts val="0"/>
                </a:spcAft>
                <a:buNone/>
              </a:pPr>
              <a:r>
                <a:t/>
              </a:r>
              <a:endParaRPr sz="7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2005 - 2007</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ACME JUNIOR COLLEGE</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800">
                  <a:solidFill>
                    <a:schemeClr val="dk1"/>
                  </a:solidFill>
                  <a:latin typeface="Calibri"/>
                  <a:ea typeface="Calibri"/>
                  <a:cs typeface="Calibri"/>
                  <a:sym typeface="Calibri"/>
                </a:rPr>
                <a:t>GCE ‘A’ Levels</a:t>
              </a:r>
              <a:endParaRPr sz="700">
                <a:solidFill>
                  <a:schemeClr val="dk1"/>
                </a:solidFill>
                <a:latin typeface="Calibri"/>
                <a:ea typeface="Calibri"/>
                <a:cs typeface="Calibri"/>
                <a:sym typeface="Calibri"/>
              </a:endParaRPr>
            </a:p>
          </p:txBody>
        </p:sp>
      </p:grpSp>
      <p:sp>
        <p:nvSpPr>
          <p:cNvPr id="68" name="Google Shape;68;p13"/>
          <p:cNvSpPr/>
          <p:nvPr/>
        </p:nvSpPr>
        <p:spPr>
          <a:xfrm>
            <a:off x="2790800" y="3665525"/>
            <a:ext cx="4533300" cy="338700"/>
          </a:xfrm>
          <a:prstGeom prst="round2SameRect">
            <a:avLst>
              <a:gd fmla="val 5000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13"/>
          <p:cNvSpPr txBox="1"/>
          <p:nvPr/>
        </p:nvSpPr>
        <p:spPr>
          <a:xfrm>
            <a:off x="2790800" y="3665525"/>
            <a:ext cx="45333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PROFESSIONAL EXPERIENCE</a:t>
            </a:r>
            <a:endParaRPr sz="1000">
              <a:solidFill>
                <a:srgbClr val="FFFFFF"/>
              </a:solidFill>
              <a:latin typeface="Calibri"/>
              <a:ea typeface="Calibri"/>
              <a:cs typeface="Calibri"/>
              <a:sym typeface="Calibri"/>
            </a:endParaRPr>
          </a:p>
        </p:txBody>
      </p:sp>
      <p:sp>
        <p:nvSpPr>
          <p:cNvPr id="70" name="Google Shape;70;p13"/>
          <p:cNvSpPr txBox="1"/>
          <p:nvPr/>
        </p:nvSpPr>
        <p:spPr>
          <a:xfrm>
            <a:off x="2790800" y="4004225"/>
            <a:ext cx="4533300" cy="59853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Jan 2019 – Current</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Assistant Director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CONSULTING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of 5 senior consultants &amp; 20 sales specialists</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Corporate market expansion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Lead the business development team in achieving sales of $1,500,000 in two months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June 2016 – Dec 2018</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Senior Manager</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b="1" lang="en" sz="1000">
                <a:latin typeface="Calibri"/>
                <a:ea typeface="Calibri"/>
                <a:cs typeface="Calibri"/>
                <a:sym typeface="Calibri"/>
              </a:rPr>
              <a:t>ACME BUSINESS PTE. LTD.</a:t>
            </a:r>
            <a:endParaRPr b="1"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1000">
                <a:solidFill>
                  <a:schemeClr val="dk1"/>
                </a:solidFill>
                <a:latin typeface="Calibri"/>
                <a:ea typeface="Calibri"/>
                <a:cs typeface="Calibri"/>
                <a:sym typeface="Calibri"/>
              </a:rPr>
              <a:t>Key responsibilities:</a:t>
            </a:r>
            <a:endParaRPr sz="10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Managing sales team headcount of 10</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&amp; project management</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Ensuring KPI of individual’s are reached</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Oversee day-to-day operations of team</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Business development in corporate sector for the organization</a:t>
            </a:r>
            <a:endParaRPr sz="900">
              <a:latin typeface="Calibri"/>
              <a:ea typeface="Calibri"/>
              <a:cs typeface="Calibri"/>
              <a:sym typeface="Calibri"/>
            </a:endParaRPr>
          </a:p>
          <a:p>
            <a:pPr indent="0" lvl="0" marL="0" rtl="0" algn="l">
              <a:lnSpc>
                <a:spcPct val="115000"/>
              </a:lnSpc>
              <a:spcBef>
                <a:spcPts val="0"/>
              </a:spcBef>
              <a:spcAft>
                <a:spcPts val="0"/>
              </a:spcAft>
              <a:buClr>
                <a:schemeClr val="dk1"/>
              </a:buClr>
              <a:buSzPts val="1100"/>
              <a:buFont typeface="Arial"/>
              <a:buNone/>
            </a:pPr>
            <a:r>
              <a:rPr lang="en" sz="900">
                <a:latin typeface="Calibri"/>
                <a:ea typeface="Calibri"/>
                <a:cs typeface="Calibri"/>
                <a:sym typeface="Calibri"/>
              </a:rPr>
              <a:t>⦁ Breakthrough in corporate training with clients from government agencies &amp; corporations</a:t>
            </a:r>
            <a:endParaRPr sz="900">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Sep 2011 – Jun 2016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Assistant Manager</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b="1" lang="en" sz="1000">
                <a:solidFill>
                  <a:schemeClr val="dk1"/>
                </a:solidFill>
                <a:latin typeface="Calibri"/>
                <a:ea typeface="Calibri"/>
                <a:cs typeface="Calibri"/>
                <a:sym typeface="Calibri"/>
              </a:rPr>
              <a:t>ACME GROUP</a:t>
            </a:r>
            <a:endParaRPr b="1"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Key responsibilities: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Reaching out to partners &amp; suppliers for extensive project collaborations</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Managing projects, inclusive of manpower, budgeting &amp; logistics allocation</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Ensure smooth implementation of programmes &amp; key accounts management</a:t>
            </a:r>
            <a:endParaRPr sz="1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lang="en" sz="1000">
                <a:solidFill>
                  <a:schemeClr val="dk1"/>
                </a:solidFill>
                <a:latin typeface="Calibri"/>
                <a:ea typeface="Calibri"/>
                <a:cs typeface="Calibri"/>
                <a:sym typeface="Calibri"/>
              </a:rPr>
              <a:t>⦁ Assist sales team through leads generation &amp; management</a:t>
            </a:r>
            <a:endParaRPr sz="1000">
              <a:solidFill>
                <a:schemeClr val="dk1"/>
              </a:solidFill>
              <a:latin typeface="Calibri"/>
              <a:ea typeface="Calibri"/>
              <a:cs typeface="Calibri"/>
              <a:sym typeface="Calibri"/>
            </a:endParaRPr>
          </a:p>
        </p:txBody>
      </p:sp>
      <p:sp>
        <p:nvSpPr>
          <p:cNvPr id="71" name="Google Shape;71;p13"/>
          <p:cNvSpPr/>
          <p:nvPr/>
        </p:nvSpPr>
        <p:spPr>
          <a:xfrm>
            <a:off x="235650" y="10161275"/>
            <a:ext cx="7088400" cy="338700"/>
          </a:xfrm>
          <a:prstGeom prst="round2SameRect">
            <a:avLst>
              <a:gd fmla="val 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Page 1 of 1</a:t>
            </a:r>
            <a:endParaRPr sz="1000">
              <a:solidFill>
                <a:srgbClr val="FFFFFF"/>
              </a:solidFill>
              <a:latin typeface="Calibri"/>
              <a:ea typeface="Calibri"/>
              <a:cs typeface="Calibri"/>
              <a:sym typeface="Calibri"/>
            </a:endParaRPr>
          </a:p>
        </p:txBody>
      </p:sp>
      <p:grpSp>
        <p:nvGrpSpPr>
          <p:cNvPr id="72" name="Google Shape;72;p13"/>
          <p:cNvGrpSpPr/>
          <p:nvPr/>
        </p:nvGrpSpPr>
        <p:grpSpPr>
          <a:xfrm>
            <a:off x="235650" y="6808025"/>
            <a:ext cx="2338200" cy="2447400"/>
            <a:chOff x="235650" y="2103125"/>
            <a:chExt cx="2338200" cy="2447400"/>
          </a:xfrm>
        </p:grpSpPr>
        <p:sp>
          <p:nvSpPr>
            <p:cNvPr id="73" name="Google Shape;73;p13"/>
            <p:cNvSpPr/>
            <p:nvPr/>
          </p:nvSpPr>
          <p:spPr>
            <a:xfrm>
              <a:off x="235650" y="2103125"/>
              <a:ext cx="2338200" cy="338700"/>
            </a:xfrm>
            <a:prstGeom prst="round2SameRect">
              <a:avLst>
                <a:gd fmla="val 5000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13"/>
            <p:cNvSpPr txBox="1"/>
            <p:nvPr/>
          </p:nvSpPr>
          <p:spPr>
            <a:xfrm>
              <a:off x="235650" y="2103125"/>
              <a:ext cx="23382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LANGUAGE &amp; SOFTWARE PROFICIENCY</a:t>
              </a:r>
              <a:endParaRPr sz="1000">
                <a:solidFill>
                  <a:srgbClr val="FFFFFF"/>
                </a:solidFill>
                <a:latin typeface="Calibri"/>
                <a:ea typeface="Calibri"/>
                <a:cs typeface="Calibri"/>
                <a:sym typeface="Calibri"/>
              </a:endParaRPr>
            </a:p>
          </p:txBody>
        </p:sp>
        <p:sp>
          <p:nvSpPr>
            <p:cNvPr id="75" name="Google Shape;75;p13"/>
            <p:cNvSpPr txBox="1"/>
            <p:nvPr/>
          </p:nvSpPr>
          <p:spPr>
            <a:xfrm>
              <a:off x="235650" y="2441825"/>
              <a:ext cx="2338200" cy="2108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latin typeface="Calibri"/>
                  <a:ea typeface="Calibri"/>
                  <a:cs typeface="Calibri"/>
                  <a:sym typeface="Calibri"/>
                </a:rPr>
                <a:t>ENGLISH</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MANDARIN</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Written, Spoken &amp; Reading - </a:t>
              </a:r>
              <a:r>
                <a:rPr b="1" lang="en" sz="1000">
                  <a:latin typeface="Calibri"/>
                  <a:ea typeface="Calibri"/>
                  <a:cs typeface="Calibri"/>
                  <a:sym typeface="Calibri"/>
                </a:rPr>
                <a:t>Fluent</a:t>
              </a:r>
              <a:endParaRPr b="1" sz="1000">
                <a:latin typeface="Calibri"/>
                <a:ea typeface="Calibri"/>
                <a:cs typeface="Calibri"/>
                <a:sym typeface="Calibri"/>
              </a:endParaRPr>
            </a:p>
            <a:p>
              <a:pPr indent="0" lvl="0" marL="0" rtl="0" algn="l">
                <a:lnSpc>
                  <a:spcPct val="115000"/>
                </a:lnSpc>
                <a:spcBef>
                  <a:spcPts val="0"/>
                </a:spcBef>
                <a:spcAft>
                  <a:spcPts val="0"/>
                </a:spcAft>
                <a:buNone/>
              </a:pPr>
              <a:r>
                <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SOFTWARE</a:t>
              </a:r>
              <a:endParaRPr sz="1000">
                <a:latin typeface="Calibri"/>
                <a:ea typeface="Calibri"/>
                <a:cs typeface="Calibri"/>
                <a:sym typeface="Calibri"/>
              </a:endParaRPr>
            </a:p>
            <a:p>
              <a:pPr indent="0" lvl="0" marL="0" rtl="0" algn="l">
                <a:lnSpc>
                  <a:spcPct val="115000"/>
                </a:lnSpc>
                <a:spcBef>
                  <a:spcPts val="0"/>
                </a:spcBef>
                <a:spcAft>
                  <a:spcPts val="0"/>
                </a:spcAft>
                <a:buNone/>
              </a:pPr>
              <a:r>
                <a:rPr lang="en" sz="1000">
                  <a:latin typeface="Calibri"/>
                  <a:ea typeface="Calibri"/>
                  <a:cs typeface="Calibri"/>
                  <a:sym typeface="Calibri"/>
                </a:rPr>
                <a:t>Microsoft Office Suite</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Word</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Powerpoint</a:t>
              </a:r>
              <a:endParaRPr sz="1000">
                <a:latin typeface="Calibri"/>
                <a:ea typeface="Calibri"/>
                <a:cs typeface="Calibri"/>
                <a:sym typeface="Calibri"/>
              </a:endParaRPr>
            </a:p>
            <a:p>
              <a:pPr indent="-292100" lvl="0" marL="457200" rtl="0" algn="l">
                <a:lnSpc>
                  <a:spcPct val="115000"/>
                </a:lnSpc>
                <a:spcBef>
                  <a:spcPts val="0"/>
                </a:spcBef>
                <a:spcAft>
                  <a:spcPts val="0"/>
                </a:spcAft>
                <a:buSzPts val="1000"/>
                <a:buFont typeface="Calibri"/>
                <a:buChar char="-"/>
              </a:pPr>
              <a:r>
                <a:rPr lang="en" sz="1000">
                  <a:latin typeface="Calibri"/>
                  <a:ea typeface="Calibri"/>
                  <a:cs typeface="Calibri"/>
                  <a:sym typeface="Calibri"/>
                </a:rPr>
                <a:t>MS Excel</a:t>
              </a:r>
              <a:endParaRPr sz="1000">
                <a:latin typeface="Calibri"/>
                <a:ea typeface="Calibri"/>
                <a:cs typeface="Calibri"/>
                <a:sym typeface="Calibri"/>
              </a:endParaRPr>
            </a:p>
          </p:txBody>
        </p:sp>
      </p:grpSp>
      <p:grpSp>
        <p:nvGrpSpPr>
          <p:cNvPr id="76" name="Google Shape;76;p13"/>
          <p:cNvGrpSpPr/>
          <p:nvPr/>
        </p:nvGrpSpPr>
        <p:grpSpPr>
          <a:xfrm>
            <a:off x="2790800" y="2118125"/>
            <a:ext cx="4533300" cy="1446900"/>
            <a:chOff x="2790800" y="2118125"/>
            <a:chExt cx="4533300" cy="1446900"/>
          </a:xfrm>
        </p:grpSpPr>
        <p:sp>
          <p:nvSpPr>
            <p:cNvPr id="77" name="Google Shape;77;p13"/>
            <p:cNvSpPr/>
            <p:nvPr/>
          </p:nvSpPr>
          <p:spPr>
            <a:xfrm>
              <a:off x="2790800" y="2118125"/>
              <a:ext cx="1514400" cy="338700"/>
            </a:xfrm>
            <a:prstGeom prst="round2SameRect">
              <a:avLst>
                <a:gd fmla="val 50000" name="adj1"/>
                <a:gd fmla="val 0" name="adj2"/>
              </a:avLst>
            </a:prstGeom>
            <a:gradFill>
              <a:gsLst>
                <a:gs pos="0">
                  <a:srgbClr val="3177EE"/>
                </a:gs>
                <a:gs pos="100000">
                  <a:srgbClr val="113D8A"/>
                </a:gs>
              </a:gsLst>
              <a:path path="circle">
                <a:fillToRect b="50%" l="50%" r="50%" t="50%"/>
              </a:path>
              <a:tileRect/>
            </a:gra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3"/>
            <p:cNvSpPr txBox="1"/>
            <p:nvPr/>
          </p:nvSpPr>
          <p:spPr>
            <a:xfrm>
              <a:off x="2790800" y="2118125"/>
              <a:ext cx="1514400" cy="338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1000">
                  <a:solidFill>
                    <a:srgbClr val="FFFFFF"/>
                  </a:solidFill>
                  <a:latin typeface="Calibri"/>
                  <a:ea typeface="Calibri"/>
                  <a:cs typeface="Calibri"/>
                  <a:sym typeface="Calibri"/>
                </a:rPr>
                <a:t>ABOUT ME</a:t>
              </a:r>
              <a:endParaRPr sz="1000">
                <a:solidFill>
                  <a:srgbClr val="FFFFFF"/>
                </a:solidFill>
                <a:latin typeface="Calibri"/>
                <a:ea typeface="Calibri"/>
                <a:cs typeface="Calibri"/>
                <a:sym typeface="Calibri"/>
              </a:endParaRPr>
            </a:p>
          </p:txBody>
        </p:sp>
        <p:sp>
          <p:nvSpPr>
            <p:cNvPr id="79" name="Google Shape;79;p13"/>
            <p:cNvSpPr txBox="1"/>
            <p:nvPr/>
          </p:nvSpPr>
          <p:spPr>
            <a:xfrm>
              <a:off x="2790800" y="2456825"/>
              <a:ext cx="4533300" cy="1108200"/>
            </a:xfrm>
            <a:prstGeom prst="rect">
              <a:avLst/>
            </a:prstGeom>
            <a:noFill/>
            <a:ln>
              <a:noFill/>
            </a:ln>
          </p:spPr>
          <p:txBody>
            <a:bodyPr anchorCtr="0" anchor="t" bIns="91425" lIns="91425" spcFirstLastPara="1" rIns="91425" wrap="square" tIns="91425">
              <a:spAutoFit/>
            </a:bodyPr>
            <a:lstStyle/>
            <a:p>
              <a:pPr indent="0" lvl="0" marL="0" rtl="0" algn="just">
                <a:lnSpc>
                  <a:spcPct val="100000"/>
                </a:lnSpc>
                <a:spcBef>
                  <a:spcPts val="0"/>
                </a:spcBef>
                <a:spcAft>
                  <a:spcPts val="0"/>
                </a:spcAft>
                <a:buNone/>
              </a:pPr>
              <a:r>
                <a:rPr lang="en" sz="1000">
                  <a:solidFill>
                    <a:schemeClr val="dk1"/>
                  </a:solidFill>
                  <a:highlight>
                    <a:srgbClr val="FFFFFF"/>
                  </a:highlight>
                  <a:latin typeface="Calibri"/>
                  <a:ea typeface="Calibri"/>
                  <a:cs typeface="Calibri"/>
                  <a:sym typeface="Calibri"/>
                </a:rPr>
                <a:t>Lorem ipsum dolor sit amet, consectetur adipiscing elit. Praesent at orci diam. Cras imperdiet volutpat ipsum eu varius. Aliquam cursus neque nulla, eget ultricies elit feugiat pretium. Donec feugiat leo nec varius porttitor. Vivamus auctor nibh ut leo rhoncus aliquam. Aenean tincidunt a velit vel sagittis. Mauris euismod venenatis sapien id convallis. Nam luctus ante id enim feugiat, vel elementum massa convallis. Praesent mollis, ex et malesuada scelerisque, massa nibh.</a:t>
              </a:r>
              <a:endParaRPr sz="1000">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