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692000" cx="7560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368">
          <p15:clr>
            <a:srgbClr val="A4A3A4"/>
          </p15:clr>
        </p15:guide>
        <p15:guide id="2" pos="23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368" orient="horz"/>
        <p:guide pos="2381"/>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www.linkedin.com/in/jerome-gan/" TargetMode="External"/><Relationship Id="rId4" Type="http://schemas.openxmlformats.org/officeDocument/2006/relationships/hyperlink" Target="mailto:xxxxxxx@xxxxxxxx.co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p:nvPr/>
        </p:nvSpPr>
        <p:spPr>
          <a:xfrm>
            <a:off x="4035450" y="232025"/>
            <a:ext cx="1650300" cy="338700"/>
          </a:xfrm>
          <a:prstGeom prst="round2SameRect">
            <a:avLst>
              <a:gd fmla="val 50000" name="adj1"/>
              <a:gd fmla="val 0" name="adj2"/>
            </a:avLst>
          </a:prstGeom>
          <a:solidFill>
            <a:srgbClr val="E6B8AF"/>
          </a:solidFill>
          <a:ln cap="flat" cmpd="sng" w="9525">
            <a:solidFill>
              <a:srgbClr val="98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13"/>
          <p:cNvSpPr/>
          <p:nvPr/>
        </p:nvSpPr>
        <p:spPr>
          <a:xfrm>
            <a:off x="235300" y="574000"/>
            <a:ext cx="7088700" cy="1382100"/>
          </a:xfrm>
          <a:prstGeom prst="round1Rect">
            <a:avLst>
              <a:gd fmla="val 16667" name="adj"/>
            </a:avLst>
          </a:prstGeom>
          <a:solidFill>
            <a:srgbClr val="A64D79"/>
          </a:solidFill>
          <a:ln cap="flat" cmpd="sng" w="9525">
            <a:solidFill>
              <a:srgbClr val="98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3"/>
          <p:cNvSpPr/>
          <p:nvPr/>
        </p:nvSpPr>
        <p:spPr>
          <a:xfrm>
            <a:off x="235650" y="235300"/>
            <a:ext cx="1650300" cy="338700"/>
          </a:xfrm>
          <a:prstGeom prst="round2SameRect">
            <a:avLst>
              <a:gd fmla="val 50000" name="adj1"/>
              <a:gd fmla="val 0" name="adj2"/>
            </a:avLst>
          </a:prstGeom>
          <a:solidFill>
            <a:schemeClr val="lt1"/>
          </a:solidFill>
          <a:ln cap="flat" cmpd="sng" w="9525">
            <a:solidFill>
              <a:srgbClr val="98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3"/>
          <p:cNvSpPr txBox="1"/>
          <p:nvPr/>
        </p:nvSpPr>
        <p:spPr>
          <a:xfrm>
            <a:off x="235300" y="884650"/>
            <a:ext cx="7088400" cy="6465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3000">
                <a:solidFill>
                  <a:srgbClr val="FFFFFF"/>
                </a:solidFill>
                <a:latin typeface="Calibri"/>
                <a:ea typeface="Calibri"/>
                <a:cs typeface="Calibri"/>
                <a:sym typeface="Calibri"/>
              </a:rPr>
              <a:t>ANDREA GOMEZ</a:t>
            </a:r>
            <a:endParaRPr sz="3000">
              <a:solidFill>
                <a:srgbClr val="FFFFFF"/>
              </a:solidFill>
              <a:latin typeface="Calibri"/>
              <a:ea typeface="Calibri"/>
              <a:cs typeface="Calibri"/>
              <a:sym typeface="Calibri"/>
            </a:endParaRPr>
          </a:p>
        </p:txBody>
      </p:sp>
      <p:sp>
        <p:nvSpPr>
          <p:cNvPr id="58" name="Google Shape;58;p13"/>
          <p:cNvSpPr txBox="1"/>
          <p:nvPr/>
        </p:nvSpPr>
        <p:spPr>
          <a:xfrm>
            <a:off x="235650" y="1455475"/>
            <a:ext cx="70887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LinkedIn: </a:t>
            </a:r>
            <a:r>
              <a:rPr lang="en" sz="1000" u="sng">
                <a:solidFill>
                  <a:srgbClr val="FFFFFF"/>
                </a:solidFill>
                <a:latin typeface="Calibri"/>
                <a:ea typeface="Calibri"/>
                <a:cs typeface="Calibri"/>
                <a:sym typeface="Calibri"/>
                <a:hlinkClick r:id="rId3">
                  <a:extLst>
                    <a:ext uri="{A12FA001-AC4F-418D-AE19-62706E023703}">
                      <ahyp:hlinkClr val="tx"/>
                    </a:ext>
                  </a:extLst>
                </a:hlinkClick>
              </a:rPr>
              <a:t>https://www.linkedin.com/in/</a:t>
            </a:r>
            <a:r>
              <a:rPr lang="en" sz="1000">
                <a:solidFill>
                  <a:srgbClr val="FFFFFF"/>
                </a:solidFill>
                <a:latin typeface="Calibri"/>
                <a:ea typeface="Calibri"/>
                <a:cs typeface="Calibri"/>
                <a:sym typeface="Calibri"/>
              </a:rPr>
              <a:t>  </a:t>
            </a:r>
            <a:endParaRPr sz="1000">
              <a:solidFill>
                <a:srgbClr val="FFFFFF"/>
              </a:solidFill>
              <a:latin typeface="Calibri"/>
              <a:ea typeface="Calibri"/>
              <a:cs typeface="Calibri"/>
              <a:sym typeface="Calibri"/>
            </a:endParaRPr>
          </a:p>
        </p:txBody>
      </p:sp>
      <p:sp>
        <p:nvSpPr>
          <p:cNvPr id="59" name="Google Shape;59;p13"/>
          <p:cNvSpPr txBox="1"/>
          <p:nvPr/>
        </p:nvSpPr>
        <p:spPr>
          <a:xfrm>
            <a:off x="235650" y="235300"/>
            <a:ext cx="16503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solidFill>
                  <a:srgbClr val="980000"/>
                </a:solidFill>
                <a:latin typeface="Calibri"/>
                <a:ea typeface="Calibri"/>
                <a:cs typeface="Calibri"/>
                <a:sym typeface="Calibri"/>
              </a:rPr>
              <a:t>For Your Consideration</a:t>
            </a:r>
            <a:endParaRPr b="1" sz="1000">
              <a:solidFill>
                <a:srgbClr val="980000"/>
              </a:solidFill>
              <a:latin typeface="Calibri"/>
              <a:ea typeface="Calibri"/>
              <a:cs typeface="Calibri"/>
              <a:sym typeface="Calibri"/>
            </a:endParaRPr>
          </a:p>
        </p:txBody>
      </p:sp>
      <p:grpSp>
        <p:nvGrpSpPr>
          <p:cNvPr id="60" name="Google Shape;60;p13"/>
          <p:cNvGrpSpPr/>
          <p:nvPr/>
        </p:nvGrpSpPr>
        <p:grpSpPr>
          <a:xfrm>
            <a:off x="235650" y="2103125"/>
            <a:ext cx="2338200" cy="1385400"/>
            <a:chOff x="235650" y="2103125"/>
            <a:chExt cx="2338200" cy="1385400"/>
          </a:xfrm>
        </p:grpSpPr>
        <p:sp>
          <p:nvSpPr>
            <p:cNvPr id="61" name="Google Shape;61;p13"/>
            <p:cNvSpPr/>
            <p:nvPr/>
          </p:nvSpPr>
          <p:spPr>
            <a:xfrm>
              <a:off x="235650" y="2103125"/>
              <a:ext cx="1650300" cy="338700"/>
            </a:xfrm>
            <a:prstGeom prst="round2SameRect">
              <a:avLst>
                <a:gd fmla="val 50000" name="adj1"/>
                <a:gd fmla="val 0" name="adj2"/>
              </a:avLst>
            </a:prstGeom>
            <a:noFill/>
            <a:ln cap="flat" cmpd="sng" w="9525">
              <a:solidFill>
                <a:srgbClr val="98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13"/>
            <p:cNvSpPr txBox="1"/>
            <p:nvPr/>
          </p:nvSpPr>
          <p:spPr>
            <a:xfrm>
              <a:off x="235650" y="2103125"/>
              <a:ext cx="16503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solidFill>
                    <a:srgbClr val="980000"/>
                  </a:solidFill>
                  <a:latin typeface="Calibri"/>
                  <a:ea typeface="Calibri"/>
                  <a:cs typeface="Calibri"/>
                  <a:sym typeface="Calibri"/>
                </a:rPr>
                <a:t>PERSONAL DETAILS</a:t>
              </a:r>
              <a:endParaRPr b="1" sz="1000">
                <a:solidFill>
                  <a:srgbClr val="980000"/>
                </a:solidFill>
                <a:latin typeface="Calibri"/>
                <a:ea typeface="Calibri"/>
                <a:cs typeface="Calibri"/>
                <a:sym typeface="Calibri"/>
              </a:endParaRPr>
            </a:p>
          </p:txBody>
        </p:sp>
        <p:sp>
          <p:nvSpPr>
            <p:cNvPr id="63" name="Google Shape;63;p13"/>
            <p:cNvSpPr txBox="1"/>
            <p:nvPr/>
          </p:nvSpPr>
          <p:spPr>
            <a:xfrm>
              <a:off x="235650" y="2441825"/>
              <a:ext cx="2338200" cy="1046700"/>
            </a:xfrm>
            <a:prstGeom prst="rect">
              <a:avLst/>
            </a:prstGeom>
            <a:solidFill>
              <a:srgbClr val="F4CCCC"/>
            </a:solidFill>
            <a:ln cap="flat" cmpd="sng" w="9525">
              <a:solidFill>
                <a:srgbClr val="980000"/>
              </a:solidFill>
              <a:prstDash val="solid"/>
              <a:round/>
              <a:headEnd len="sm" w="sm" type="none"/>
              <a:tailEnd len="sm" w="sm" type="none"/>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Full Name:	ANDREA MAY GOMEZ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Date of Birth:	1 JANUARY 1983</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Nationality:	SINGAPOREAN CITIZEN</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Marital Status:	SINGLE</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NRIC No.:	S8388888Z</a:t>
              </a:r>
              <a:endParaRPr sz="1000">
                <a:latin typeface="Calibri"/>
                <a:ea typeface="Calibri"/>
                <a:cs typeface="Calibri"/>
                <a:sym typeface="Calibri"/>
              </a:endParaRPr>
            </a:p>
          </p:txBody>
        </p:sp>
      </p:grpSp>
      <p:sp>
        <p:nvSpPr>
          <p:cNvPr id="64" name="Google Shape;64;p13"/>
          <p:cNvSpPr txBox="1"/>
          <p:nvPr/>
        </p:nvSpPr>
        <p:spPr>
          <a:xfrm>
            <a:off x="4035450" y="232025"/>
            <a:ext cx="16503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Clr>
                <a:schemeClr val="dk1"/>
              </a:buClr>
              <a:buSzPts val="1100"/>
              <a:buFont typeface="Arial"/>
              <a:buNone/>
            </a:pPr>
            <a:r>
              <a:rPr lang="en" sz="1000">
                <a:solidFill>
                  <a:srgbClr val="980000"/>
                </a:solidFill>
                <a:latin typeface="Calibri"/>
                <a:ea typeface="Calibri"/>
                <a:cs typeface="Calibri"/>
                <a:sym typeface="Calibri"/>
              </a:rPr>
              <a:t>M: +65 888 8888</a:t>
            </a:r>
            <a:endParaRPr b="1" sz="1000">
              <a:solidFill>
                <a:srgbClr val="980000"/>
              </a:solidFill>
              <a:latin typeface="Calibri"/>
              <a:ea typeface="Calibri"/>
              <a:cs typeface="Calibri"/>
              <a:sym typeface="Calibri"/>
            </a:endParaRPr>
          </a:p>
        </p:txBody>
      </p:sp>
      <p:sp>
        <p:nvSpPr>
          <p:cNvPr id="65" name="Google Shape;65;p13"/>
          <p:cNvSpPr/>
          <p:nvPr/>
        </p:nvSpPr>
        <p:spPr>
          <a:xfrm>
            <a:off x="1933650" y="232025"/>
            <a:ext cx="2053800" cy="338700"/>
          </a:xfrm>
          <a:prstGeom prst="round2SameRect">
            <a:avLst>
              <a:gd fmla="val 50000" name="adj1"/>
              <a:gd fmla="val 0" name="adj2"/>
            </a:avLst>
          </a:prstGeom>
          <a:solidFill>
            <a:schemeClr val="lt1"/>
          </a:solidFill>
          <a:ln cap="flat" cmpd="sng" w="9525">
            <a:solidFill>
              <a:srgbClr val="98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13"/>
          <p:cNvSpPr txBox="1"/>
          <p:nvPr/>
        </p:nvSpPr>
        <p:spPr>
          <a:xfrm>
            <a:off x="1933700" y="232025"/>
            <a:ext cx="20538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Clr>
                <a:schemeClr val="dk1"/>
              </a:buClr>
              <a:buSzPts val="1100"/>
              <a:buFont typeface="Arial"/>
              <a:buNone/>
            </a:pPr>
            <a:r>
              <a:rPr lang="en" sz="1000">
                <a:solidFill>
                  <a:srgbClr val="980000"/>
                </a:solidFill>
                <a:latin typeface="Calibri"/>
                <a:ea typeface="Calibri"/>
                <a:cs typeface="Calibri"/>
                <a:sym typeface="Calibri"/>
              </a:rPr>
              <a:t>E: </a:t>
            </a:r>
            <a:r>
              <a:rPr lang="en" sz="1000" u="sng">
                <a:solidFill>
                  <a:srgbClr val="980000"/>
                </a:solidFill>
                <a:latin typeface="Calibri"/>
                <a:ea typeface="Calibri"/>
                <a:cs typeface="Calibri"/>
                <a:sym typeface="Calibri"/>
                <a:hlinkClick r:id="rId4">
                  <a:extLst>
                    <a:ext uri="{A12FA001-AC4F-418D-AE19-62706E023703}">
                      <ahyp:hlinkClr val="tx"/>
                    </a:ext>
                  </a:extLst>
                </a:hlinkClick>
              </a:rPr>
              <a:t>xxxxxxx@xxxxxxxx.com</a:t>
            </a:r>
            <a:endParaRPr b="1" sz="1000">
              <a:solidFill>
                <a:srgbClr val="980000"/>
              </a:solidFill>
              <a:latin typeface="Calibri"/>
              <a:ea typeface="Calibri"/>
              <a:cs typeface="Calibri"/>
              <a:sym typeface="Calibri"/>
            </a:endParaRPr>
          </a:p>
        </p:txBody>
      </p:sp>
      <p:grpSp>
        <p:nvGrpSpPr>
          <p:cNvPr id="67" name="Google Shape;67;p13"/>
          <p:cNvGrpSpPr/>
          <p:nvPr/>
        </p:nvGrpSpPr>
        <p:grpSpPr>
          <a:xfrm>
            <a:off x="235650" y="3665525"/>
            <a:ext cx="2338200" cy="2965500"/>
            <a:chOff x="235650" y="3665525"/>
            <a:chExt cx="2338200" cy="2965500"/>
          </a:xfrm>
        </p:grpSpPr>
        <p:sp>
          <p:nvSpPr>
            <p:cNvPr id="68" name="Google Shape;68;p13"/>
            <p:cNvSpPr/>
            <p:nvPr/>
          </p:nvSpPr>
          <p:spPr>
            <a:xfrm>
              <a:off x="235650" y="3665525"/>
              <a:ext cx="1650300" cy="338700"/>
            </a:xfrm>
            <a:prstGeom prst="round2SameRect">
              <a:avLst>
                <a:gd fmla="val 50000" name="adj1"/>
                <a:gd fmla="val 0" name="adj2"/>
              </a:avLst>
            </a:prstGeom>
            <a:solidFill>
              <a:srgbClr val="F4CCCC"/>
            </a:solidFill>
            <a:ln cap="flat" cmpd="sng" w="9525">
              <a:solidFill>
                <a:srgbClr val="98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13"/>
            <p:cNvSpPr txBox="1"/>
            <p:nvPr/>
          </p:nvSpPr>
          <p:spPr>
            <a:xfrm>
              <a:off x="235650" y="3665525"/>
              <a:ext cx="16503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solidFill>
                    <a:srgbClr val="980000"/>
                  </a:solidFill>
                  <a:latin typeface="Calibri"/>
                  <a:ea typeface="Calibri"/>
                  <a:cs typeface="Calibri"/>
                  <a:sym typeface="Calibri"/>
                </a:rPr>
                <a:t>ACADEMIC ACHIEVEMENTS</a:t>
              </a:r>
              <a:endParaRPr b="1" sz="1000">
                <a:solidFill>
                  <a:srgbClr val="980000"/>
                </a:solidFill>
                <a:latin typeface="Calibri"/>
                <a:ea typeface="Calibri"/>
                <a:cs typeface="Calibri"/>
                <a:sym typeface="Calibri"/>
              </a:endParaRPr>
            </a:p>
          </p:txBody>
        </p:sp>
        <p:sp>
          <p:nvSpPr>
            <p:cNvPr id="70" name="Google Shape;70;p13"/>
            <p:cNvSpPr txBox="1"/>
            <p:nvPr/>
          </p:nvSpPr>
          <p:spPr>
            <a:xfrm>
              <a:off x="235650" y="4004225"/>
              <a:ext cx="2338200" cy="2626800"/>
            </a:xfrm>
            <a:prstGeom prst="rect">
              <a:avLst/>
            </a:prstGeom>
            <a:noFill/>
            <a:ln cap="flat" cmpd="sng" w="9525">
              <a:solidFill>
                <a:srgbClr val="980000"/>
              </a:solidFill>
              <a:prstDash val="solid"/>
              <a:round/>
              <a:headEnd len="sm" w="sm" type="none"/>
              <a:tailEnd len="sm" w="sm" type="none"/>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2019 - 2021</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ACME BUSINESS SCHOOL III</a:t>
              </a:r>
              <a:endParaRPr sz="1000">
                <a:latin typeface="Calibri"/>
                <a:ea typeface="Calibri"/>
                <a:cs typeface="Calibri"/>
                <a:sym typeface="Calibri"/>
              </a:endParaRPr>
            </a:p>
            <a:p>
              <a:pPr indent="0" lvl="0" marL="0" rtl="0" algn="l">
                <a:lnSpc>
                  <a:spcPct val="115000"/>
                </a:lnSpc>
                <a:spcBef>
                  <a:spcPts val="0"/>
                </a:spcBef>
                <a:spcAft>
                  <a:spcPts val="0"/>
                </a:spcAft>
                <a:buNone/>
              </a:pPr>
              <a:r>
                <a:rPr b="1" lang="en" sz="800">
                  <a:latin typeface="Calibri"/>
                  <a:ea typeface="Calibri"/>
                  <a:cs typeface="Calibri"/>
                  <a:sym typeface="Calibri"/>
                </a:rPr>
                <a:t>Masters in Business Administration - MBA</a:t>
              </a:r>
              <a:endParaRPr b="1" sz="8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2015</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ACME BUSINESS SCHOOL II</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800">
                  <a:solidFill>
                    <a:schemeClr val="dk1"/>
                  </a:solidFill>
                  <a:latin typeface="Calibri"/>
                  <a:ea typeface="Calibri"/>
                  <a:cs typeface="Calibri"/>
                  <a:sym typeface="Calibri"/>
                </a:rPr>
                <a:t>Graduate Certificate in Business Administration</a:t>
              </a:r>
              <a:endParaRPr b="1" sz="8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2007 - 2011</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ACME UNIVERSITY OF SINGAPORE</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800">
                  <a:solidFill>
                    <a:schemeClr val="dk1"/>
                  </a:solidFill>
                  <a:latin typeface="Calibri"/>
                  <a:ea typeface="Calibri"/>
                  <a:cs typeface="Calibri"/>
                  <a:sym typeface="Calibri"/>
                </a:rPr>
                <a:t>Bachelor of Business Management</a:t>
              </a:r>
              <a:endParaRPr sz="900">
                <a:solidFill>
                  <a:srgbClr val="FF0000"/>
                </a:solidFill>
                <a:latin typeface="Calibri"/>
                <a:ea typeface="Calibri"/>
                <a:cs typeface="Calibri"/>
                <a:sym typeface="Calibri"/>
              </a:endParaRPr>
            </a:p>
            <a:p>
              <a:pPr indent="0" lvl="0" marL="0" rtl="0" algn="just">
                <a:lnSpc>
                  <a:spcPct val="115000"/>
                </a:lnSpc>
                <a:spcBef>
                  <a:spcPts val="0"/>
                </a:spcBef>
                <a:spcAft>
                  <a:spcPts val="0"/>
                </a:spcAft>
                <a:buNone/>
              </a:pPr>
              <a:r>
                <a:t/>
              </a:r>
              <a:endParaRPr sz="7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2005 - 2007</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ACME JUNIOR COLLEGE</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800">
                  <a:solidFill>
                    <a:schemeClr val="dk1"/>
                  </a:solidFill>
                  <a:latin typeface="Calibri"/>
                  <a:ea typeface="Calibri"/>
                  <a:cs typeface="Calibri"/>
                  <a:sym typeface="Calibri"/>
                </a:rPr>
                <a:t>GCE ‘A’ Levels</a:t>
              </a:r>
              <a:endParaRPr sz="700">
                <a:solidFill>
                  <a:schemeClr val="dk1"/>
                </a:solidFill>
                <a:latin typeface="Calibri"/>
                <a:ea typeface="Calibri"/>
                <a:cs typeface="Calibri"/>
                <a:sym typeface="Calibri"/>
              </a:endParaRPr>
            </a:p>
          </p:txBody>
        </p:sp>
      </p:grpSp>
      <p:sp>
        <p:nvSpPr>
          <p:cNvPr id="71" name="Google Shape;71;p13"/>
          <p:cNvSpPr/>
          <p:nvPr/>
        </p:nvSpPr>
        <p:spPr>
          <a:xfrm>
            <a:off x="2790800" y="3665525"/>
            <a:ext cx="1650300" cy="338700"/>
          </a:xfrm>
          <a:prstGeom prst="round2SameRect">
            <a:avLst>
              <a:gd fmla="val 50000" name="adj1"/>
              <a:gd fmla="val 0" name="adj2"/>
            </a:avLst>
          </a:prstGeom>
          <a:solidFill>
            <a:srgbClr val="F4CCCC"/>
          </a:solidFill>
          <a:ln cap="flat" cmpd="sng" w="9525">
            <a:solidFill>
              <a:srgbClr val="98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3"/>
          <p:cNvSpPr txBox="1"/>
          <p:nvPr/>
        </p:nvSpPr>
        <p:spPr>
          <a:xfrm>
            <a:off x="2790800" y="3665525"/>
            <a:ext cx="16503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solidFill>
                  <a:srgbClr val="980000"/>
                </a:solidFill>
                <a:latin typeface="Calibri"/>
                <a:ea typeface="Calibri"/>
                <a:cs typeface="Calibri"/>
                <a:sym typeface="Calibri"/>
              </a:rPr>
              <a:t>PROFESSIONAL EXPERIENCE</a:t>
            </a:r>
            <a:endParaRPr b="1" sz="1000">
              <a:solidFill>
                <a:srgbClr val="980000"/>
              </a:solidFill>
              <a:latin typeface="Calibri"/>
              <a:ea typeface="Calibri"/>
              <a:cs typeface="Calibri"/>
              <a:sym typeface="Calibri"/>
            </a:endParaRPr>
          </a:p>
        </p:txBody>
      </p:sp>
      <p:sp>
        <p:nvSpPr>
          <p:cNvPr id="73" name="Google Shape;73;p13"/>
          <p:cNvSpPr txBox="1"/>
          <p:nvPr/>
        </p:nvSpPr>
        <p:spPr>
          <a:xfrm>
            <a:off x="2790800" y="4004225"/>
            <a:ext cx="4533300" cy="5985300"/>
          </a:xfrm>
          <a:prstGeom prst="rect">
            <a:avLst/>
          </a:prstGeom>
          <a:noFill/>
          <a:ln cap="flat" cmpd="sng" w="9525">
            <a:solidFill>
              <a:srgbClr val="980000"/>
            </a:solidFill>
            <a:prstDash val="solid"/>
            <a:round/>
            <a:headEnd len="sm" w="sm" type="none"/>
            <a:tailEnd len="sm" w="sm" type="none"/>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Jan 2019 – Current</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Assistant Director</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ACME BUSINESS CONSULTING PTE. LTD.</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latin typeface="Calibri"/>
                <a:ea typeface="Calibri"/>
                <a:cs typeface="Calibri"/>
                <a:sym typeface="Calibri"/>
              </a:rPr>
              <a:t>Key responsibilities: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Managing sales team of 5 senior consultants &amp; 20 sales specialists</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&amp; project management</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Ensuring KPI of individual’s are reached</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Corporate market expansion</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Lead the business development team in achieving sales of $1,500,000 in two months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June 2016 – Dec 2018</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Senior Manager</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ACME BUSINESS PTE. LTD.</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Key responsibilities: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Managing sales team headcount of 10</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&amp; project management</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Ensuring KPI of individual’s are reached</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Oversee day-to-day operations of team</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in corporate sector for the organization</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Breakthrough in corporate training with clients from government agencies &amp; corporations</a:t>
            </a:r>
            <a:endParaRPr sz="900">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Sep 2011 – Jun 2016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1000">
                <a:solidFill>
                  <a:schemeClr val="dk1"/>
                </a:solidFill>
                <a:latin typeface="Calibri"/>
                <a:ea typeface="Calibri"/>
                <a:cs typeface="Calibri"/>
                <a:sym typeface="Calibri"/>
              </a:rPr>
              <a:t>Assistant Manager</a:t>
            </a:r>
            <a:endParaRPr b="1"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1000">
                <a:solidFill>
                  <a:schemeClr val="dk1"/>
                </a:solidFill>
                <a:latin typeface="Calibri"/>
                <a:ea typeface="Calibri"/>
                <a:cs typeface="Calibri"/>
                <a:sym typeface="Calibri"/>
              </a:rPr>
              <a:t>ACME GROUP</a:t>
            </a:r>
            <a:endParaRPr b="1"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Key responsibilities:</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Reaching out to partners &amp; suppliers for extensive project collaborations</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Managing projects, inclusive of manpower, budgeting &amp; logistics allocation</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Ensure smooth implementation of programmes &amp; key accounts management</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Assist sales team through leads generation &amp; management</a:t>
            </a:r>
            <a:endParaRPr sz="1000">
              <a:solidFill>
                <a:schemeClr val="dk1"/>
              </a:solidFill>
              <a:latin typeface="Calibri"/>
              <a:ea typeface="Calibri"/>
              <a:cs typeface="Calibri"/>
              <a:sym typeface="Calibri"/>
            </a:endParaRPr>
          </a:p>
        </p:txBody>
      </p:sp>
      <p:sp>
        <p:nvSpPr>
          <p:cNvPr id="74" name="Google Shape;74;p13"/>
          <p:cNvSpPr/>
          <p:nvPr/>
        </p:nvSpPr>
        <p:spPr>
          <a:xfrm>
            <a:off x="235650" y="10161275"/>
            <a:ext cx="7088400" cy="338700"/>
          </a:xfrm>
          <a:prstGeom prst="round2SameRect">
            <a:avLst>
              <a:gd fmla="val 0" name="adj1"/>
              <a:gd fmla="val 0" name="adj2"/>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latin typeface="Calibri"/>
                <a:ea typeface="Calibri"/>
                <a:cs typeface="Calibri"/>
                <a:sym typeface="Calibri"/>
              </a:rPr>
              <a:t>Page 1 of 1</a:t>
            </a:r>
            <a:endParaRPr sz="1000">
              <a:latin typeface="Calibri"/>
              <a:ea typeface="Calibri"/>
              <a:cs typeface="Calibri"/>
              <a:sym typeface="Calibri"/>
            </a:endParaRPr>
          </a:p>
        </p:txBody>
      </p:sp>
      <p:sp>
        <p:nvSpPr>
          <p:cNvPr id="75" name="Google Shape;75;p13"/>
          <p:cNvSpPr/>
          <p:nvPr/>
        </p:nvSpPr>
        <p:spPr>
          <a:xfrm>
            <a:off x="235650" y="6808025"/>
            <a:ext cx="2338200" cy="338700"/>
          </a:xfrm>
          <a:prstGeom prst="round2SameRect">
            <a:avLst>
              <a:gd fmla="val 50000" name="adj1"/>
              <a:gd fmla="val 0" name="adj2"/>
            </a:avLst>
          </a:prstGeom>
          <a:solidFill>
            <a:srgbClr val="F4CCCC"/>
          </a:solidFill>
          <a:ln cap="flat" cmpd="sng" w="9525">
            <a:solidFill>
              <a:srgbClr val="98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3"/>
          <p:cNvSpPr txBox="1"/>
          <p:nvPr/>
        </p:nvSpPr>
        <p:spPr>
          <a:xfrm>
            <a:off x="235650" y="68080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solidFill>
                  <a:srgbClr val="980000"/>
                </a:solidFill>
                <a:latin typeface="Calibri"/>
                <a:ea typeface="Calibri"/>
                <a:cs typeface="Calibri"/>
                <a:sym typeface="Calibri"/>
              </a:rPr>
              <a:t>LANGUAGE &amp; SOFTWARE PROFICIENCY</a:t>
            </a:r>
            <a:endParaRPr b="1" sz="1000">
              <a:solidFill>
                <a:srgbClr val="980000"/>
              </a:solidFill>
              <a:latin typeface="Calibri"/>
              <a:ea typeface="Calibri"/>
              <a:cs typeface="Calibri"/>
              <a:sym typeface="Calibri"/>
            </a:endParaRPr>
          </a:p>
        </p:txBody>
      </p:sp>
      <p:sp>
        <p:nvSpPr>
          <p:cNvPr id="77" name="Google Shape;77;p13"/>
          <p:cNvSpPr txBox="1"/>
          <p:nvPr/>
        </p:nvSpPr>
        <p:spPr>
          <a:xfrm>
            <a:off x="235650" y="7146725"/>
            <a:ext cx="2338200" cy="2108700"/>
          </a:xfrm>
          <a:prstGeom prst="rect">
            <a:avLst/>
          </a:prstGeom>
          <a:noFill/>
          <a:ln cap="flat" cmpd="sng" w="9525">
            <a:solidFill>
              <a:srgbClr val="980000"/>
            </a:solidFill>
            <a:prstDash val="solid"/>
            <a:round/>
            <a:headEnd len="sm" w="sm" type="none"/>
            <a:tailEnd len="sm" w="sm" type="none"/>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ENGLISH</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Written, Spoken &amp; Reading - </a:t>
            </a:r>
            <a:r>
              <a:rPr b="1" lang="en" sz="1000">
                <a:latin typeface="Calibri"/>
                <a:ea typeface="Calibri"/>
                <a:cs typeface="Calibri"/>
                <a:sym typeface="Calibri"/>
              </a:rPr>
              <a:t>Fluent</a:t>
            </a:r>
            <a:endParaRPr b="1" sz="10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MANDARIN</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Written, Spoken &amp; Reading - </a:t>
            </a:r>
            <a:r>
              <a:rPr b="1" lang="en" sz="1000">
                <a:latin typeface="Calibri"/>
                <a:ea typeface="Calibri"/>
                <a:cs typeface="Calibri"/>
                <a:sym typeface="Calibri"/>
              </a:rPr>
              <a:t>Fluent</a:t>
            </a:r>
            <a:endParaRPr b="1" sz="10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SOFTWARE</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Microsoft Office Suite</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Word</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Powerpoint</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Excel</a:t>
            </a:r>
            <a:endParaRPr sz="1000">
              <a:latin typeface="Calibri"/>
              <a:ea typeface="Calibri"/>
              <a:cs typeface="Calibri"/>
              <a:sym typeface="Calibri"/>
            </a:endParaRPr>
          </a:p>
        </p:txBody>
      </p:sp>
      <p:grpSp>
        <p:nvGrpSpPr>
          <p:cNvPr id="78" name="Google Shape;78;p13"/>
          <p:cNvGrpSpPr/>
          <p:nvPr/>
        </p:nvGrpSpPr>
        <p:grpSpPr>
          <a:xfrm>
            <a:off x="2790800" y="2118125"/>
            <a:ext cx="4533300" cy="1446900"/>
            <a:chOff x="2790800" y="2118125"/>
            <a:chExt cx="4533300" cy="1446900"/>
          </a:xfrm>
        </p:grpSpPr>
        <p:sp>
          <p:nvSpPr>
            <p:cNvPr id="79" name="Google Shape;79;p13"/>
            <p:cNvSpPr/>
            <p:nvPr/>
          </p:nvSpPr>
          <p:spPr>
            <a:xfrm>
              <a:off x="2790800" y="2118125"/>
              <a:ext cx="1514400" cy="338700"/>
            </a:xfrm>
            <a:prstGeom prst="round2SameRect">
              <a:avLst>
                <a:gd fmla="val 50000" name="adj1"/>
                <a:gd fmla="val 0" name="adj2"/>
              </a:avLst>
            </a:prstGeom>
            <a:noFill/>
            <a:ln cap="flat" cmpd="sng" w="9525">
              <a:solidFill>
                <a:srgbClr val="98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13"/>
            <p:cNvSpPr txBox="1"/>
            <p:nvPr/>
          </p:nvSpPr>
          <p:spPr>
            <a:xfrm>
              <a:off x="2790800" y="2118125"/>
              <a:ext cx="15144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1000">
                  <a:solidFill>
                    <a:srgbClr val="980000"/>
                  </a:solidFill>
                  <a:latin typeface="Calibri"/>
                  <a:ea typeface="Calibri"/>
                  <a:cs typeface="Calibri"/>
                  <a:sym typeface="Calibri"/>
                </a:rPr>
                <a:t>ABOUT ME</a:t>
              </a:r>
              <a:endParaRPr b="1" sz="1000">
                <a:solidFill>
                  <a:srgbClr val="980000"/>
                </a:solidFill>
                <a:latin typeface="Calibri"/>
                <a:ea typeface="Calibri"/>
                <a:cs typeface="Calibri"/>
                <a:sym typeface="Calibri"/>
              </a:endParaRPr>
            </a:p>
          </p:txBody>
        </p:sp>
        <p:sp>
          <p:nvSpPr>
            <p:cNvPr id="81" name="Google Shape;81;p13"/>
            <p:cNvSpPr txBox="1"/>
            <p:nvPr/>
          </p:nvSpPr>
          <p:spPr>
            <a:xfrm>
              <a:off x="2790800" y="2456825"/>
              <a:ext cx="4533300" cy="1108200"/>
            </a:xfrm>
            <a:prstGeom prst="rect">
              <a:avLst/>
            </a:prstGeom>
            <a:solidFill>
              <a:srgbClr val="F4CCCC"/>
            </a:solidFill>
            <a:ln cap="flat" cmpd="sng" w="9525">
              <a:solidFill>
                <a:srgbClr val="980000"/>
              </a:solidFill>
              <a:prstDash val="solid"/>
              <a:round/>
              <a:headEnd len="sm" w="sm" type="none"/>
              <a:tailEnd len="sm" w="sm" type="none"/>
            </a:ln>
          </p:spPr>
          <p:txBody>
            <a:bodyPr anchorCtr="0" anchor="t" bIns="91425" lIns="91425" spcFirstLastPara="1" rIns="91425" wrap="square" tIns="91425">
              <a:spAutoFit/>
            </a:bodyPr>
            <a:lstStyle/>
            <a:p>
              <a:pPr indent="0" lvl="0" marL="0" rtl="0" algn="just">
                <a:lnSpc>
                  <a:spcPct val="100000"/>
                </a:lnSpc>
                <a:spcBef>
                  <a:spcPts val="0"/>
                </a:spcBef>
                <a:spcAft>
                  <a:spcPts val="0"/>
                </a:spcAft>
                <a:buNone/>
              </a:pPr>
              <a:r>
                <a:rPr lang="en" sz="1000">
                  <a:latin typeface="Calibri"/>
                  <a:ea typeface="Calibri"/>
                  <a:cs typeface="Calibri"/>
                  <a:sym typeface="Calibri"/>
                </a:rPr>
                <a:t>Lorem ipsum dolor sit amet, consectetur adipiscing elit. Praesent at orci diam. Cras imperdiet volutpat ipsum eu varius. Aliquam cursus neque nulla, eget ultricies elit feugiat pretium. Donec feugiat leo nec varius porttitor. Vivamus auctor nibh ut leo rhoncus aliquam. Aenean tincidunt a velit vel sagittis. Mauris euismod venenatis sapien id convallis. Nam luctus ante id enim feugiat, vel elementum massa convallis. Praesent mollis, ex et malesuada scelerisque, massa nibh.</a:t>
              </a:r>
              <a:endParaRPr sz="1000">
                <a:latin typeface="Calibri"/>
                <a:ea typeface="Calibri"/>
                <a:cs typeface="Calibri"/>
                <a:sym typeface="Calibri"/>
              </a:endParaRPr>
            </a:p>
          </p:txBody>
        </p:sp>
      </p:gr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