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0692000" cx="7560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368">
          <p15:clr>
            <a:srgbClr val="A4A3A4"/>
          </p15:clr>
        </p15:guide>
        <p15:guide id="2" pos="23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368" orient="horz"/>
        <p:guide pos="2381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mailto:xxxxxxx@xxxxxxxx.com" TargetMode="External"/><Relationship Id="rId4" Type="http://schemas.openxmlformats.org/officeDocument/2006/relationships/hyperlink" Target="https://www.linkedin.com/in/jerome-gan/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309575" y="300050"/>
            <a:ext cx="6943500" cy="1647900"/>
          </a:xfrm>
          <a:prstGeom prst="plaque">
            <a:avLst>
              <a:gd fmla="val 10799" name="adj"/>
            </a:avLst>
          </a:prstGeom>
          <a:noFill/>
          <a:ln cap="flat" cmpd="sng" w="9525">
            <a:solidFill>
              <a:srgbClr val="C27BA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/>
          <p:nvPr/>
        </p:nvSpPr>
        <p:spPr>
          <a:xfrm>
            <a:off x="231400" y="7383575"/>
            <a:ext cx="1852500" cy="280200"/>
          </a:xfrm>
          <a:prstGeom prst="plaque">
            <a:avLst>
              <a:gd fmla="val 20396" name="adj"/>
            </a:avLst>
          </a:prstGeom>
          <a:noFill/>
          <a:ln cap="flat" cmpd="sng" w="9525">
            <a:solidFill>
              <a:srgbClr val="A64D7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13"/>
          <p:cNvSpPr/>
          <p:nvPr/>
        </p:nvSpPr>
        <p:spPr>
          <a:xfrm>
            <a:off x="235800" y="3694775"/>
            <a:ext cx="1852500" cy="280200"/>
          </a:xfrm>
          <a:prstGeom prst="plaque">
            <a:avLst>
              <a:gd fmla="val 20396" name="adj"/>
            </a:avLst>
          </a:prstGeom>
          <a:noFill/>
          <a:ln cap="flat" cmpd="sng" w="9525">
            <a:solidFill>
              <a:srgbClr val="A64D7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13"/>
          <p:cNvSpPr/>
          <p:nvPr/>
        </p:nvSpPr>
        <p:spPr>
          <a:xfrm>
            <a:off x="231400" y="2138200"/>
            <a:ext cx="1852500" cy="280200"/>
          </a:xfrm>
          <a:prstGeom prst="plaque">
            <a:avLst>
              <a:gd fmla="val 20396" name="adj"/>
            </a:avLst>
          </a:prstGeom>
          <a:noFill/>
          <a:ln cap="flat" cmpd="sng" w="9525">
            <a:solidFill>
              <a:srgbClr val="A64D7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13"/>
          <p:cNvSpPr/>
          <p:nvPr/>
        </p:nvSpPr>
        <p:spPr>
          <a:xfrm>
            <a:off x="2790800" y="3694775"/>
            <a:ext cx="1852500" cy="280200"/>
          </a:xfrm>
          <a:prstGeom prst="plaque">
            <a:avLst>
              <a:gd fmla="val 20396" name="adj"/>
            </a:avLst>
          </a:prstGeom>
          <a:noFill/>
          <a:ln cap="flat" cmpd="sng" w="9525">
            <a:solidFill>
              <a:srgbClr val="A64D7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13"/>
          <p:cNvSpPr txBox="1"/>
          <p:nvPr/>
        </p:nvSpPr>
        <p:spPr>
          <a:xfrm>
            <a:off x="2790800" y="4004225"/>
            <a:ext cx="4533300" cy="335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Jul 2018 – Jul 2021</a:t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rgbClr val="A64D79"/>
                </a:solidFill>
                <a:latin typeface="Calibri"/>
                <a:ea typeface="Calibri"/>
                <a:cs typeface="Calibri"/>
                <a:sym typeface="Calibri"/>
              </a:rPr>
              <a:t>Diploma in Business Management</a:t>
            </a:r>
            <a:endParaRPr b="1" sz="1000">
              <a:solidFill>
                <a:srgbClr val="A64D7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rgbClr val="A64D79"/>
                </a:solidFill>
                <a:latin typeface="Calibri"/>
                <a:ea typeface="Calibri"/>
                <a:cs typeface="Calibri"/>
                <a:sym typeface="Calibri"/>
              </a:rPr>
              <a:t>ACME POLYTECHNIC OF SINGAPORE</a:t>
            </a:r>
            <a:endParaRPr sz="1000">
              <a:solidFill>
                <a:srgbClr val="A64D7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Notable achievements:</a:t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⦁ Chairperson of graduating committee, involved in planning &amp; guest invitations for event</a:t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⦁ Vice president of ACME POLY BUSINESS CLUB</a:t>
            </a:r>
            <a:endParaRPr sz="9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⦁ Provided free tuition service to neighborhood children on my weekends at church</a:t>
            </a:r>
            <a:endParaRPr sz="9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⦁ Actively involved in charitable food drives, serving the community</a:t>
            </a:r>
            <a:endParaRPr sz="9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⦁ Set polytechnic’s record for most number of chicken nuggets consumed in a minute (23) </a:t>
            </a:r>
            <a:endParaRPr sz="9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Jan 2014 – Dec 2017</a:t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rgbClr val="A64D79"/>
                </a:solidFill>
                <a:latin typeface="Calibri"/>
                <a:ea typeface="Calibri"/>
                <a:cs typeface="Calibri"/>
                <a:sym typeface="Calibri"/>
              </a:rPr>
              <a:t>GCE ‘O’ Levels</a:t>
            </a:r>
            <a:endParaRPr b="1" sz="1000">
              <a:solidFill>
                <a:srgbClr val="A64D7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rgbClr val="A64D79"/>
                </a:solidFill>
                <a:latin typeface="Calibri"/>
                <a:ea typeface="Calibri"/>
                <a:cs typeface="Calibri"/>
                <a:sym typeface="Calibri"/>
              </a:rPr>
              <a:t>ACME SECONDARY SCHOOL</a:t>
            </a:r>
            <a:endParaRPr sz="1000">
              <a:solidFill>
                <a:srgbClr val="A64D7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Notable achievements</a:t>
            </a: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⦁ Distinctions in English, Mother tongue, Math &amp; Art (9 pts total)</a:t>
            </a:r>
            <a:endParaRPr sz="9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⦁ Chairperson of school’s Computer Club</a:t>
            </a:r>
            <a:endParaRPr sz="9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⦁ Participated in inter-school Debate competition, awarded 2nd place (Silver) </a:t>
            </a:r>
            <a:endParaRPr sz="9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⦁ Class monitor for 2 years running since secondary 2</a:t>
            </a:r>
            <a:endParaRPr sz="9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⦁ Head prefect</a:t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13"/>
          <p:cNvSpPr/>
          <p:nvPr/>
        </p:nvSpPr>
        <p:spPr>
          <a:xfrm>
            <a:off x="2790650" y="7383575"/>
            <a:ext cx="1852500" cy="280200"/>
          </a:xfrm>
          <a:prstGeom prst="plaque">
            <a:avLst>
              <a:gd fmla="val 20396" name="adj"/>
            </a:avLst>
          </a:prstGeom>
          <a:noFill/>
          <a:ln cap="flat" cmpd="sng" w="9525">
            <a:solidFill>
              <a:srgbClr val="A64D7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13"/>
          <p:cNvSpPr/>
          <p:nvPr/>
        </p:nvSpPr>
        <p:spPr>
          <a:xfrm>
            <a:off x="231400" y="235300"/>
            <a:ext cx="7092600" cy="1782300"/>
          </a:xfrm>
          <a:prstGeom prst="plaque">
            <a:avLst>
              <a:gd fmla="val 10799" name="adj"/>
            </a:avLst>
          </a:prstGeom>
          <a:noFill/>
          <a:ln cap="flat" cmpd="sng" w="9525">
            <a:solidFill>
              <a:srgbClr val="C27BA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p13"/>
          <p:cNvSpPr txBox="1"/>
          <p:nvPr/>
        </p:nvSpPr>
        <p:spPr>
          <a:xfrm>
            <a:off x="3778000" y="803200"/>
            <a:ext cx="35463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rgbClr val="A64D79"/>
                </a:solidFill>
                <a:latin typeface="Calibri"/>
                <a:ea typeface="Calibri"/>
                <a:cs typeface="Calibri"/>
                <a:sym typeface="Calibri"/>
              </a:rPr>
              <a:t>ANDREA GOMEZ</a:t>
            </a:r>
            <a:endParaRPr b="1" sz="3000">
              <a:solidFill>
                <a:srgbClr val="A64D7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3"/>
          <p:cNvSpPr txBox="1"/>
          <p:nvPr/>
        </p:nvSpPr>
        <p:spPr>
          <a:xfrm>
            <a:off x="3778000" y="570725"/>
            <a:ext cx="35463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666666"/>
                </a:solidFill>
                <a:latin typeface="Calibri"/>
                <a:ea typeface="Calibri"/>
                <a:cs typeface="Calibri"/>
                <a:sym typeface="Calibri"/>
              </a:rPr>
              <a:t>For Your Consideration</a:t>
            </a:r>
            <a:endParaRPr b="1" sz="1000">
              <a:solidFill>
                <a:srgbClr val="66666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13"/>
          <p:cNvSpPr txBox="1"/>
          <p:nvPr/>
        </p:nvSpPr>
        <p:spPr>
          <a:xfrm>
            <a:off x="235800" y="2103125"/>
            <a:ext cx="18525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PERSONAL DETAILS</a:t>
            </a:r>
            <a:endParaRPr b="1"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13"/>
          <p:cNvSpPr txBox="1"/>
          <p:nvPr/>
        </p:nvSpPr>
        <p:spPr>
          <a:xfrm>
            <a:off x="235650" y="2441825"/>
            <a:ext cx="2338200" cy="122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Full Name:	ANDREA GOMEZ </a:t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Date of Birth:	1 JANUARY 1998</a:t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Nationality:	SINGAPOREAN CITIZEN</a:t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NRIC No.:	S9888888Z</a:t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Education level:	Diploma</a:t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" name="Google Shape;66;p13"/>
          <p:cNvSpPr txBox="1"/>
          <p:nvPr/>
        </p:nvSpPr>
        <p:spPr>
          <a:xfrm>
            <a:off x="235500" y="3665525"/>
            <a:ext cx="18525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SKILLS &amp; SOFTWARE</a:t>
            </a:r>
            <a:endParaRPr b="1"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Google Shape;67;p13"/>
          <p:cNvSpPr txBox="1"/>
          <p:nvPr/>
        </p:nvSpPr>
        <p:spPr>
          <a:xfrm>
            <a:off x="235650" y="4004225"/>
            <a:ext cx="2338200" cy="317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&gt; SAP B1</a:t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92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000"/>
              <a:buFont typeface="Calibri"/>
              <a:buChar char="●"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HR MODULE</a:t>
            </a:r>
            <a:b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&gt; MICROSOFT OFFICE</a:t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92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000"/>
              <a:buFont typeface="Calibri"/>
              <a:buChar char="●"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MS WORD</a:t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92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000"/>
              <a:buFont typeface="Calibri"/>
              <a:buChar char="●"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MS POWERPOINT</a:t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92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000"/>
              <a:buFont typeface="Calibri"/>
              <a:buChar char="●"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MS EXCEL</a:t>
            </a:r>
            <a:b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&gt; BASIC HTML CODING</a:t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&gt; BASIC JAVASCRIPT</a:t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&gt; ADOBE PHOTOSHOP</a:t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&gt; FACEBOOK</a:t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92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000"/>
              <a:buFont typeface="Calibri"/>
              <a:buChar char="●"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ANALYTICS</a:t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92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000"/>
              <a:buFont typeface="Calibri"/>
              <a:buChar char="●"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BUSINESS MANAGER</a:t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92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000"/>
              <a:buFont typeface="Calibri"/>
              <a:buChar char="●"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CONTENT CREATION</a:t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92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000"/>
              <a:buFont typeface="Calibri"/>
              <a:buChar char="●"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FAQ SETUP &amp; CRM</a:t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92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000"/>
              <a:buFont typeface="Calibri"/>
              <a:buChar char="●"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AD BUDGETING</a:t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Google Shape;68;p13"/>
          <p:cNvSpPr txBox="1"/>
          <p:nvPr/>
        </p:nvSpPr>
        <p:spPr>
          <a:xfrm>
            <a:off x="2790900" y="3665525"/>
            <a:ext cx="18525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666666"/>
                </a:solidFill>
                <a:latin typeface="Calibri"/>
                <a:ea typeface="Calibri"/>
                <a:cs typeface="Calibri"/>
                <a:sym typeface="Calibri"/>
              </a:rPr>
              <a:t>ACADEMIC ACHIEVEMENTS</a:t>
            </a:r>
            <a:endParaRPr b="1" sz="1000">
              <a:solidFill>
                <a:srgbClr val="66666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" name="Google Shape;69;p13"/>
          <p:cNvSpPr/>
          <p:nvPr/>
        </p:nvSpPr>
        <p:spPr>
          <a:xfrm>
            <a:off x="3777750" y="10161275"/>
            <a:ext cx="3546300" cy="338700"/>
          </a:xfrm>
          <a:prstGeom prst="round2SameRect">
            <a:avLst>
              <a:gd fmla="val 0" name="adj1"/>
              <a:gd fmla="val 0" name="adj2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Page 1 of 1</a:t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" name="Google Shape;70;p13"/>
          <p:cNvSpPr txBox="1"/>
          <p:nvPr/>
        </p:nvSpPr>
        <p:spPr>
          <a:xfrm>
            <a:off x="235650" y="7354325"/>
            <a:ext cx="18525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LANGUAGE PROFICIENCY</a:t>
            </a:r>
            <a:endParaRPr b="1"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p13"/>
          <p:cNvSpPr txBox="1"/>
          <p:nvPr/>
        </p:nvSpPr>
        <p:spPr>
          <a:xfrm>
            <a:off x="235650" y="7693025"/>
            <a:ext cx="2338200" cy="246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ENGLISH</a:t>
            </a:r>
            <a:endParaRPr b="1"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92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000"/>
              <a:buFont typeface="Calibri"/>
              <a:buChar char="●"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Written, Spoken - </a:t>
            </a:r>
            <a:r>
              <a:rPr b="1"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Fluent</a:t>
            </a:r>
            <a:endParaRPr b="1"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921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000"/>
              <a:buFont typeface="Calibri"/>
              <a:buChar char="○"/>
            </a:pPr>
            <a:r>
              <a:t/>
            </a:r>
            <a:endParaRPr b="1"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MANDARIN</a:t>
            </a:r>
            <a:endParaRPr b="1"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92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000"/>
              <a:buFont typeface="Calibri"/>
              <a:buChar char="●"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Written, Spoken - </a:t>
            </a:r>
            <a:r>
              <a:rPr b="1"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Fluent</a:t>
            </a:r>
            <a:endParaRPr b="1"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SPANISH</a:t>
            </a:r>
            <a:endParaRPr b="1"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92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000"/>
              <a:buFont typeface="Calibri"/>
              <a:buChar char="●"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Written, Spoken - </a:t>
            </a:r>
            <a:r>
              <a:rPr b="1"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Fluent</a:t>
            </a:r>
            <a:endParaRPr b="1"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JAPANESE</a:t>
            </a:r>
            <a:endParaRPr b="1"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92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000"/>
              <a:buFont typeface="Calibri"/>
              <a:buChar char="●"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Spoken - </a:t>
            </a:r>
            <a:r>
              <a:rPr b="1"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Fluent</a:t>
            </a:r>
            <a:endParaRPr b="1"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92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000"/>
              <a:buFont typeface="Calibri"/>
              <a:buChar char="●"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Written - </a:t>
            </a:r>
            <a:r>
              <a:rPr b="1"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Basic</a:t>
            </a:r>
            <a:endParaRPr b="1"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" name="Google Shape;72;p13"/>
          <p:cNvSpPr txBox="1"/>
          <p:nvPr/>
        </p:nvSpPr>
        <p:spPr>
          <a:xfrm>
            <a:off x="2790800" y="2456825"/>
            <a:ext cx="4533300" cy="110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434343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I am looking forward to embark on a career which will allow me to grow my strengths in the area of business management. I am also looking for a dynamic organization that encourages critical thinking and an </a:t>
            </a:r>
            <a:r>
              <a:rPr lang="en" sz="1000">
                <a:solidFill>
                  <a:srgbClr val="434343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opportunity</a:t>
            </a:r>
            <a:r>
              <a:rPr lang="en" sz="1000">
                <a:solidFill>
                  <a:srgbClr val="434343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 to be mentored by a senior staff. I am dedicated, focussed &amp; a task-oriented individual who brings passion with a strong desire to learn &amp; improve to the table. All I ask is for an opportunity to do so. </a:t>
            </a:r>
            <a:r>
              <a:rPr lang="en" sz="1000">
                <a:solidFill>
                  <a:srgbClr val="434343"/>
                </a:solidFill>
                <a:highlight>
                  <a:schemeClr val="lt1"/>
                </a:highlight>
                <a:latin typeface="Calibri"/>
                <a:ea typeface="Calibri"/>
                <a:cs typeface="Calibri"/>
                <a:sym typeface="Calibri"/>
              </a:rPr>
              <a:t>(This is just a sample for your reference)</a:t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13"/>
          <p:cNvSpPr txBox="1"/>
          <p:nvPr/>
        </p:nvSpPr>
        <p:spPr>
          <a:xfrm>
            <a:off x="2790650" y="7354325"/>
            <a:ext cx="18525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WORK EXPERIENCE</a:t>
            </a:r>
            <a:endParaRPr b="1"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" name="Google Shape;74;p13"/>
          <p:cNvSpPr txBox="1"/>
          <p:nvPr/>
        </p:nvSpPr>
        <p:spPr>
          <a:xfrm>
            <a:off x="2790925" y="7693025"/>
            <a:ext cx="4533300" cy="234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Oct</a:t>
            </a: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 2019 – Nov 2019</a:t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rgbClr val="A64D79"/>
                </a:solidFill>
                <a:latin typeface="Calibri"/>
                <a:ea typeface="Calibri"/>
                <a:cs typeface="Calibri"/>
                <a:sym typeface="Calibri"/>
              </a:rPr>
              <a:t>INTERN, </a:t>
            </a:r>
            <a:r>
              <a:rPr b="1" lang="en" sz="1000">
                <a:solidFill>
                  <a:srgbClr val="A64D79"/>
                </a:solidFill>
                <a:latin typeface="Calibri"/>
                <a:ea typeface="Calibri"/>
                <a:cs typeface="Calibri"/>
                <a:sym typeface="Calibri"/>
              </a:rPr>
              <a:t>ACME BUSINESS PTE LTD</a:t>
            </a:r>
            <a:endParaRPr sz="1000">
              <a:solidFill>
                <a:srgbClr val="A64D7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Responsibilities:</a:t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⦁ Assisted Sales Director in preparation of sales pitches via powerpoint presentations</a:t>
            </a:r>
            <a:endParaRPr sz="9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⦁ Acquired basic knowledge of SAP B1 system while seconded to HR team for learning</a:t>
            </a:r>
            <a:endParaRPr sz="9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⦁ Learnt business negotiation tactics while accompanying sales director to client meetings</a:t>
            </a:r>
            <a:endParaRPr sz="9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9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Jan 2018 – May 2018</a:t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rgbClr val="A64D79"/>
                </a:solidFill>
                <a:latin typeface="Calibri"/>
                <a:ea typeface="Calibri"/>
                <a:cs typeface="Calibri"/>
                <a:sym typeface="Calibri"/>
              </a:rPr>
              <a:t>SALES ASSOCIATE, ACME RETAIL PTE LTD</a:t>
            </a:r>
            <a:endParaRPr sz="1000">
              <a:solidFill>
                <a:srgbClr val="A64D7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Responsibilities:</a:t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⦁ Assist Store manager with managing day to day operations</a:t>
            </a:r>
            <a:endParaRPr sz="9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⦁ Managed customer enquiries &amp; Feedback via FaceBook</a:t>
            </a:r>
            <a:endParaRPr sz="9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⦁ Oversee stock inventory</a:t>
            </a:r>
            <a:endParaRPr sz="9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" name="Google Shape;75;p13"/>
          <p:cNvSpPr txBox="1"/>
          <p:nvPr/>
        </p:nvSpPr>
        <p:spPr>
          <a:xfrm>
            <a:off x="231400" y="803200"/>
            <a:ext cx="34356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A64D79"/>
                </a:solidFill>
                <a:latin typeface="Calibri"/>
                <a:ea typeface="Calibri"/>
                <a:cs typeface="Calibri"/>
                <a:sym typeface="Calibri"/>
              </a:rPr>
              <a:t>●</a:t>
            </a:r>
            <a:r>
              <a:rPr lang="en" sz="1000">
                <a:solidFill>
                  <a:srgbClr val="A64D79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000">
                <a:solidFill>
                  <a:srgbClr val="A64D79"/>
                </a:solidFill>
                <a:latin typeface="Calibri"/>
                <a:ea typeface="Calibri"/>
                <a:cs typeface="Calibri"/>
                <a:sym typeface="Calibri"/>
              </a:rPr>
              <a:t>Email: </a:t>
            </a:r>
            <a:r>
              <a:rPr lang="en" sz="1000" u="sng">
                <a:solidFill>
                  <a:srgbClr val="A64D79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xxxxxxx@xxxxxxxx.com</a:t>
            </a:r>
            <a:r>
              <a:rPr lang="en" sz="1000">
                <a:solidFill>
                  <a:srgbClr val="A64D79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000">
              <a:solidFill>
                <a:srgbClr val="A64D7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A64D79"/>
                </a:solidFill>
                <a:latin typeface="Calibri"/>
                <a:ea typeface="Calibri"/>
                <a:cs typeface="Calibri"/>
                <a:sym typeface="Calibri"/>
              </a:rPr>
              <a:t>● Mobile: +65 888 8888 </a:t>
            </a:r>
            <a:endParaRPr sz="1000">
              <a:solidFill>
                <a:srgbClr val="A64D7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A64D79"/>
                </a:solidFill>
                <a:latin typeface="Calibri"/>
                <a:ea typeface="Calibri"/>
                <a:cs typeface="Calibri"/>
                <a:sym typeface="Calibri"/>
              </a:rPr>
              <a:t>● LinkedIn: </a:t>
            </a:r>
            <a:r>
              <a:rPr lang="en" sz="1000" u="sng">
                <a:solidFill>
                  <a:srgbClr val="A64D79"/>
                </a:solid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https://www.linkedin.com/in/</a:t>
            </a:r>
            <a:r>
              <a:rPr lang="en" sz="1000">
                <a:solidFill>
                  <a:srgbClr val="A64D79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endParaRPr sz="1000">
              <a:solidFill>
                <a:srgbClr val="A64D7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76" name="Google Shape;76;p13"/>
          <p:cNvCxnSpPr/>
          <p:nvPr/>
        </p:nvCxnSpPr>
        <p:spPr>
          <a:xfrm>
            <a:off x="2619375" y="2457450"/>
            <a:ext cx="0" cy="7658100"/>
          </a:xfrm>
          <a:prstGeom prst="straightConnector1">
            <a:avLst/>
          </a:prstGeom>
          <a:noFill/>
          <a:ln cap="flat" cmpd="sng" w="9525">
            <a:solidFill>
              <a:srgbClr val="C27BA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77" name="Google Shape;77;p13"/>
          <p:cNvCxnSpPr/>
          <p:nvPr/>
        </p:nvCxnSpPr>
        <p:spPr>
          <a:xfrm>
            <a:off x="3667125" y="388300"/>
            <a:ext cx="0" cy="1476300"/>
          </a:xfrm>
          <a:prstGeom prst="straightConnector1">
            <a:avLst/>
          </a:prstGeom>
          <a:noFill/>
          <a:ln cap="flat" cmpd="sng" w="9525">
            <a:solidFill>
              <a:srgbClr val="C27BA0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78" name="Google Shape;78;p13"/>
          <p:cNvSpPr/>
          <p:nvPr/>
        </p:nvSpPr>
        <p:spPr>
          <a:xfrm>
            <a:off x="2686050" y="2138200"/>
            <a:ext cx="1957200" cy="280200"/>
          </a:xfrm>
          <a:prstGeom prst="plaque">
            <a:avLst>
              <a:gd fmla="val 20396" name="adj"/>
            </a:avLst>
          </a:prstGeom>
          <a:noFill/>
          <a:ln cap="flat" cmpd="sng" w="9525">
            <a:solidFill>
              <a:srgbClr val="A64D7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13"/>
          <p:cNvSpPr txBox="1"/>
          <p:nvPr/>
        </p:nvSpPr>
        <p:spPr>
          <a:xfrm>
            <a:off x="2686400" y="2103125"/>
            <a:ext cx="19572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666666"/>
                </a:solidFill>
                <a:latin typeface="Calibri"/>
                <a:ea typeface="Calibri"/>
                <a:cs typeface="Calibri"/>
                <a:sym typeface="Calibri"/>
              </a:rPr>
              <a:t>CAREER OBJECTIVES</a:t>
            </a:r>
            <a:endParaRPr b="1" sz="1000">
              <a:solidFill>
                <a:srgbClr val="66666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